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6"/>
  </p:notesMasterIdLst>
  <p:sldIdLst>
    <p:sldId id="840" r:id="rId2"/>
    <p:sldId id="839" r:id="rId3"/>
    <p:sldId id="604" r:id="rId4"/>
    <p:sldId id="793" r:id="rId5"/>
    <p:sldId id="797" r:id="rId6"/>
    <p:sldId id="794" r:id="rId7"/>
    <p:sldId id="634" r:id="rId8"/>
    <p:sldId id="783" r:id="rId9"/>
    <p:sldId id="697" r:id="rId10"/>
    <p:sldId id="682" r:id="rId11"/>
    <p:sldId id="675" r:id="rId12"/>
    <p:sldId id="705" r:id="rId13"/>
    <p:sldId id="718" r:id="rId14"/>
    <p:sldId id="617" r:id="rId15"/>
    <p:sldId id="646" r:id="rId16"/>
    <p:sldId id="784" r:id="rId17"/>
    <p:sldId id="725" r:id="rId18"/>
    <p:sldId id="635" r:id="rId19"/>
    <p:sldId id="720" r:id="rId20"/>
    <p:sldId id="613" r:id="rId21"/>
    <p:sldId id="838" r:id="rId22"/>
    <p:sldId id="743" r:id="rId23"/>
    <p:sldId id="787" r:id="rId24"/>
    <p:sldId id="789" r:id="rId25"/>
    <p:sldId id="744" r:id="rId26"/>
    <p:sldId id="684" r:id="rId27"/>
    <p:sldId id="745" r:id="rId28"/>
    <p:sldId id="827" r:id="rId29"/>
    <p:sldId id="749" r:id="rId30"/>
    <p:sldId id="686" r:id="rId31"/>
    <p:sldId id="627" r:id="rId32"/>
    <p:sldId id="699" r:id="rId33"/>
    <p:sldId id="700" r:id="rId34"/>
    <p:sldId id="2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0066"/>
    <a:srgbClr val="E5EBF7"/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79404" autoAdjust="0"/>
  </p:normalViewPr>
  <p:slideViewPr>
    <p:cSldViewPr snapToGrid="0" showGuides="1">
      <p:cViewPr varScale="1">
        <p:scale>
          <a:sx n="57" d="100"/>
          <a:sy n="57" d="100"/>
        </p:scale>
        <p:origin x="944" y="28"/>
      </p:cViewPr>
      <p:guideLst>
        <p:guide orient="horz" pos="39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C8FD0-07BD-4257-8098-A5F811168BA5}" type="datetimeFigureOut">
              <a:rPr lang="en-IN" smtClean="0"/>
              <a:t>19-7-25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848CB-A91E-4AD5-86F0-8B06382620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408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09CE9-D262-A0D8-ECAA-4A0EF4D2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DBA0B-CE56-DDE7-544D-8D110C1B9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334B5B-629A-94C0-A50C-BC893A2E3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F8750-1D17-2532-28F1-C63E22D10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8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E99E-2698-E9EB-8506-4A0F783D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0E24D-07E9-E6E3-4D1E-695B72AAB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F2E5E-0B8D-9D4F-1C90-36EBD110C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E79B8-1E3E-FCC6-D035-7CE907C8B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1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633C2-BA2E-76A9-9B59-6EF93CA92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EB6FB-E8E8-C4AC-7DB4-C67A267AE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F1295-DB0F-E584-3FD7-F330DF9B5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6E40D-2C7D-2692-B68A-3B5468475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03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FEF26-0D2F-046E-90C7-C69E6C55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2603E-8EBE-2129-1DDB-46FFD26F1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E4854-2B4A-750B-A2C2-6044B3D0D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just">
              <a:lnSpc>
                <a:spcPct val="150000"/>
              </a:lnSpc>
              <a:buNone/>
            </a:pPr>
            <a:endParaRPr lang="en-IN" sz="12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597BF-B77B-E3A1-5C50-E0A3BD038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7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30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28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01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C7DFB-9F4F-5169-350E-BA00F3A7E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A3AF6-BFDD-B496-236C-DDCC13256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EB9AE-5A75-BD3F-6018-CCEAB597B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005CF-B099-F354-00FC-E60A3A8DE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36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16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07CC-1DCD-7FA1-EDF4-5CE827D1B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9A260A-839C-2A00-5BA5-33D1B8A3C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E32F6-D260-E4AD-D406-6C6220E2B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4E00D-1578-8EF4-4B10-7835AFB0D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8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A1155-963E-AC42-A57F-7A9D3776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F3C31-7B6B-6E00-B3A9-1D251367E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9549D0-B234-5514-D8A2-17DA4BBAE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DC324-AA39-83C7-8F84-A181459A0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11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88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1AD19-B580-2400-A649-BC781A25A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14DEB-8673-D2C5-6F35-84908965C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130BA-DA6A-61C9-767C-0FA7D99EF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17478-2C46-5826-EA24-336B0E3D73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4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D764D-C48C-2E30-2EE8-C57E6D20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A9F40-AB9C-2427-579C-B661E8082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2EF15-BC2F-3BE6-A26E-47FD8EAAB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5AC41-480A-610A-19A3-30444BE72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76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96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47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1B849-4E69-F9BF-CF5A-FF7814685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E185AF-01B4-B887-95A7-3B6C1E8B4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80A71-3F41-FD50-E50D-7EE7108DF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AC9AB-B50C-2F6A-A718-152401D3A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78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40BA8-C582-8F2A-5DE0-DB0F8A05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46956E-43D7-CAC8-577D-8CA9CB1AE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CA21C-995C-08B6-C712-FA0C060AC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823C6-0692-E9E7-2983-EB4286985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3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BE2E-FBB0-D261-8A9E-4E0E31679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6DD8C-3DC5-9C33-1934-A2969B188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E0657-1DFE-34DA-1841-D29B9BD8C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EC70-481F-CD5F-D3E9-A4FD762ED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3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9796E-FBA0-90B7-262B-4EB7F64B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E648D-2857-92AE-E7D7-4D8E95537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DBDA0-6943-C343-C841-3C4440088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E944-4A4B-35E7-9B46-3439A4EB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04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9647F-59B4-9C47-7287-807E1DDA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D65D4-A683-8B66-7083-1986040CB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3691C-6F65-0804-329F-76DBBD7BC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EB303-1E72-8362-3322-6ABEB71C2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86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57781-0541-7944-5753-BD90AF1CC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CB16C-7390-46D9-69CF-FA8539A93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A328EB-9382-91C1-DD74-3DFDE33B1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0651-3FE6-FD03-E36A-316F721D8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49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95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AEC1-1204-51D1-3CD9-F3D3A83D2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369BFB-4476-E014-E2FC-F08315CE2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80E02-8442-CD5F-0739-778875418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96268-7485-40D1-5EDA-C43EB8445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28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82FA4-A35A-4369-DD53-F1868C77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F58E8-F78E-0A6A-F30B-10CCDF130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5271E-F92A-C3A5-C181-4F47C45EE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A5D70-ACC4-8811-D611-CA0D6E0CE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8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5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072F6-14B4-9FCD-8270-6E9673082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C9A2F-8B65-E22D-80F9-F7AB2A366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704C05-15DF-5C9B-C865-66A926D74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250000"/>
              </a:lnSpc>
              <a:buNone/>
            </a:pPr>
            <a:endParaRPr lang="en-US" sz="1200" i="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11213-5293-A618-F6BB-875619840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8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14E9-3EA6-5489-097D-6D3D156D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5F780-296F-B962-DDAE-2866D4CA9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3682A-5A70-2C74-DE70-E0B1EB7CB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E62FB-6429-FAAC-62BA-89412E5F0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4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EE5AC-2876-BC98-F082-502CBA764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89011-454D-20D7-6F01-F5B2FC394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65607-BB19-5519-3BA7-0FA13A27E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42AFB-1111-BE35-3D69-1F3D7A2B9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3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1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1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7E801-CB97-B4A0-258F-ED8C7F90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BF92A-905C-71F8-50F7-AF055A764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268ED-C1B2-787E-8517-CF6ABFB8C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E9269-F1E9-C03B-BB5C-708A7206B4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6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58994-39E4-0215-8A47-AFA12972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38911"/>
            <a:ext cx="3328851" cy="365125"/>
          </a:xfrm>
        </p:spPr>
        <p:txBody>
          <a:bodyPr/>
          <a:lstStyle>
            <a:lvl1pPr>
              <a:defRPr lang="en-IN" sz="1400" kern="1200" smtClean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fld id="{4297B586-9260-4017-915E-3704CA01DFDB}" type="datetime2">
              <a:rPr lang="en-US" smtClean="0"/>
              <a:t>Saturday, July 19, 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5517E-5420-B9CF-ADB4-229B9914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>
            <a:lvl1pPr>
              <a:defRPr lang="en-IN" sz="14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Ph.D. Viva Voce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B577-8B5D-E46A-7908-5D52D9DA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1"/>
            <a:ext cx="2743200" cy="365125"/>
          </a:xfrm>
        </p:spPr>
        <p:txBody>
          <a:bodyPr/>
          <a:lstStyle>
            <a:lvl1pPr>
              <a:defRPr lang="en-IN" sz="1800" kern="1200" smtClean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defRPr>
            </a:lvl1pPr>
          </a:lstStyle>
          <a:p>
            <a:fld id="{422E8C4D-C18E-496A-B695-40C3532C70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400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5F8A2D-2C45-C111-8245-F0B8F9B7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A3A63-EB13-A806-FD17-C93716C9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490B9-39EC-D178-0FFB-1FA99387D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FF732-C67C-48D4-A6F6-DBF0C6B146B7}" type="datetime2">
              <a:rPr lang="en-US" smtClean="0"/>
              <a:t>Saturday, July 19, 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62DC8-DAB5-AA90-0339-64BA181B5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Ph.D. Viva Voce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6FA17-4601-B5CD-B71C-54315CFF8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E8C4D-C18E-496A-B695-40C3532C704F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C7D6E-E140-3C43-1CDD-D599C42215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39747" cy="608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D1440-3259-5BBB-3AC0-0512508887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52253" y="17396"/>
            <a:ext cx="1239747" cy="4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1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4433/CO.7479881.v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ctalk.2024.10031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dib.2023.10993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034D-D744-8D61-4B33-AAD57C5EF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3D5551F-678E-D729-552A-407919CAFC9F}"/>
              </a:ext>
            </a:extLst>
          </p:cNvPr>
          <p:cNvSpPr txBox="1"/>
          <p:nvPr/>
        </p:nvSpPr>
        <p:spPr>
          <a:xfrm>
            <a:off x="0" y="2604529"/>
            <a:ext cx="12149584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Template </a:t>
            </a:r>
          </a:p>
          <a:p>
            <a:pPr algn="ctr"/>
            <a:r>
              <a:rPr lang="en-US" altLang="ko-KR" sz="4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my </a:t>
            </a:r>
            <a:r>
              <a:rPr lang="en-US" altLang="ko-KR" sz="44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r>
              <a:rPr lang="en-US" altLang="ko-KR" sz="4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Viva-Voce Examination</a:t>
            </a:r>
            <a:endParaRPr lang="ko-KR" altLang="en-US" sz="44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B3D6B-D7D9-4119-E6F5-A4DED543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483750F3-AA1E-4097-8803-059A7A4F5163}" type="datetime2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Saturday, July 19, 2025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2EF96-198B-CC7A-8DC0-8F1B3B4A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Ph.D. Viva Voce Presentation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F4D7-809C-CEB5-36F8-4DDD4D97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7892C5-8D65-209D-02CA-67909BA40E10}"/>
              </a:ext>
            </a:extLst>
          </p:cNvPr>
          <p:cNvSpPr txBox="1"/>
          <p:nvPr/>
        </p:nvSpPr>
        <p:spPr>
          <a:xfrm>
            <a:off x="330418" y="5758514"/>
            <a:ext cx="11701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r"/>
            <a:r>
              <a:rPr lang="en-US" altLang="ko-KR" sz="2000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J Justina Michael </a:t>
            </a:r>
            <a:endParaRPr lang="en-US" sz="2000" b="1" i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84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D66AA-6BE8-BF1E-1F22-1E61E674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7F67050-6F5F-2283-AAA3-D8795E93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3FDFF3A1-804D-4EFA-85CE-3395391CA293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5F9D3C-3EF3-B147-D17D-19546597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056115-E52E-2B57-48FD-A7BF9A1A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F4BF69-C797-79AA-AD3C-8C5F71A9F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110" y="6112427"/>
            <a:ext cx="67107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4.1. 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Workflow strategy of sorghum data acquisition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892DED-3192-F4BF-1FE4-F02365111BAD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 Objective 1 : Sorghum-Weed dataset creation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87BBE-9627-D429-022A-A4EC40ED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810" y="1086353"/>
            <a:ext cx="8752115" cy="492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A11415-BF7D-A7AF-83E7-8A698E327567}"/>
              </a:ext>
            </a:extLst>
          </p:cNvPr>
          <p:cNvSpPr txBox="1"/>
          <p:nvPr/>
        </p:nvSpPr>
        <p:spPr>
          <a:xfrm>
            <a:off x="309401" y="1086353"/>
            <a:ext cx="11573197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Phase I: Taxonomic coverage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A104C4-941C-DF1F-F757-B77DA131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6A1167DE-25B0-41AF-9991-2996A092BAB9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8D5EAE-B10B-3472-548D-7605507D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6B6F97-2F10-B017-56B3-17A0F7C5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DCF1FEB-4191-C4AB-1067-7B7D4C342428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 Objective 1 : Sorghum-Weed dataset creation</a:t>
            </a:r>
          </a:p>
        </p:txBody>
      </p:sp>
    </p:spTree>
    <p:extLst>
      <p:ext uri="{BB962C8B-B14F-4D97-AF65-F5344CB8AC3E}">
        <p14:creationId xmlns:p14="http://schemas.microsoft.com/office/powerpoint/2010/main" val="360701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2B295-4568-8A7D-9179-1702A242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526126-E72A-1B02-42D4-28217373E09D}"/>
              </a:ext>
            </a:extLst>
          </p:cNvPr>
          <p:cNvSpPr txBox="1"/>
          <p:nvPr/>
        </p:nvSpPr>
        <p:spPr>
          <a:xfrm>
            <a:off x="437602" y="862471"/>
            <a:ext cx="1157319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Phase I: Planting pattern I</a:t>
            </a:r>
            <a:endParaRPr lang="en-IN" sz="2000" i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36B484-04EF-779D-20AE-C09CCF6F8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923EE0B1-7499-45D3-98E6-8FDA81AD38C6}" type="datetime2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Saturday, July 19, 2025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B21CAA-BD8C-7418-2E9E-56ABD5F0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Ph.D. Viva Voce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4132C0-7A40-8A20-9B4B-67B6E737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6388CE-0D81-A471-7A77-5F69A1837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415428"/>
              </p:ext>
            </p:extLst>
          </p:nvPr>
        </p:nvGraphicFramePr>
        <p:xfrm>
          <a:off x="6502707" y="1730888"/>
          <a:ext cx="5542171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7056">
                  <a:extLst>
                    <a:ext uri="{9D8B030D-6E8A-4147-A177-3AD203B41FA5}">
                      <a16:colId xmlns:a16="http://schemas.microsoft.com/office/drawing/2014/main" val="3918813840"/>
                    </a:ext>
                  </a:extLst>
                </a:gridCol>
                <a:gridCol w="2275115">
                  <a:extLst>
                    <a:ext uri="{9D8B030D-6E8A-4147-A177-3AD203B41FA5}">
                      <a16:colId xmlns:a16="http://schemas.microsoft.com/office/drawing/2014/main" val="1132969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Planting 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2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21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5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7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26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7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74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95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377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20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4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5811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AA96FB5-60AA-CBA8-C652-629956B1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340" y="1367493"/>
            <a:ext cx="57549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TABLE 4.1.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Planting pattern for dibbling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0076A-ADFD-2C74-5D12-5739EF16649F}"/>
              </a:ext>
            </a:extLst>
          </p:cNvPr>
          <p:cNvSpPr txBox="1"/>
          <p:nvPr/>
        </p:nvSpPr>
        <p:spPr>
          <a:xfrm>
            <a:off x="-265738" y="1364033"/>
            <a:ext cx="661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Purpose</a:t>
            </a:r>
            <a:endParaRPr lang="en-US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lvl="2" algn="just"/>
            <a:r>
              <a:rPr lang="en-IN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…..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52E0D3E-23E2-1E8F-B6A1-2E2A8F7D7995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 Objective 1 : Sorghum-Weed dataset creation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36DD87-8DF4-A9A4-B9D5-E5BAC8C4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602" y="3222789"/>
            <a:ext cx="4327277" cy="3245458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EA17CDF4-61C2-4FB0-DFAC-0218AE8D9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62222"/>
            <a:ext cx="200050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4.2.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Planting pattern I - 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Actual S4 plot on Day 15 after sowing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74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B9E9-8DAC-59DC-C0AB-18E2CF1AB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98FF1-1C87-D93D-8C46-C9DCD235E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0C38CD42-E474-4E44-A800-CD7DBE75F0A4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66F4A3-1126-B48A-8BBD-FE3C059F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20FB3E-CB79-1E4A-7A88-38BBCB30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7F0D1-864B-5874-E6F0-21E9A1448155}"/>
              </a:ext>
            </a:extLst>
          </p:cNvPr>
          <p:cNvSpPr txBox="1"/>
          <p:nvPr/>
        </p:nvSpPr>
        <p:spPr>
          <a:xfrm>
            <a:off x="295274" y="842090"/>
            <a:ext cx="1157319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Phase V: Building an AI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748EF-D004-8F51-C5A3-1703DFBD223B}"/>
              </a:ext>
            </a:extLst>
          </p:cNvPr>
          <p:cNvSpPr txBox="1"/>
          <p:nvPr/>
        </p:nvSpPr>
        <p:spPr>
          <a:xfrm>
            <a:off x="323528" y="1429367"/>
            <a:ext cx="1157319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Initial Experimentation - Results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86331B7-1751-067A-999D-D9F3037A1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2159603"/>
            <a:ext cx="112322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lang="en-US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TABLE 4.12. 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Performance of Pre-trained models on ‘</a:t>
            </a:r>
            <a:r>
              <a:rPr lang="en-US" altLang="en-US" sz="20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SorghumWeedDataset_Classification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’</a:t>
            </a:r>
            <a:endParaRPr lang="en-GB" altLang="en-US" sz="2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FAF0D3-BB6A-9D0E-0738-714984593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01114"/>
              </p:ext>
            </p:extLst>
          </p:nvPr>
        </p:nvGraphicFramePr>
        <p:xfrm>
          <a:off x="901700" y="2702672"/>
          <a:ext cx="10382480" cy="2469200"/>
        </p:xfrm>
        <a:graphic>
          <a:graphicData uri="http://schemas.openxmlformats.org/drawingml/2006/table">
            <a:tbl>
              <a:tblPr lastRow="1" lastCol="1">
                <a:tableStyleId>{5940675A-B579-460E-94D1-54222C63F5DA}</a:tableStyleId>
              </a:tblPr>
              <a:tblGrid>
                <a:gridCol w="2236684">
                  <a:extLst>
                    <a:ext uri="{9D8B030D-6E8A-4147-A177-3AD203B41FA5}">
                      <a16:colId xmlns:a16="http://schemas.microsoft.com/office/drawing/2014/main" val="331067482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48929019"/>
                    </a:ext>
                  </a:extLst>
                </a:gridCol>
                <a:gridCol w="1424702">
                  <a:extLst>
                    <a:ext uri="{9D8B030D-6E8A-4147-A177-3AD203B41FA5}">
                      <a16:colId xmlns:a16="http://schemas.microsoft.com/office/drawing/2014/main" val="1727625503"/>
                    </a:ext>
                  </a:extLst>
                </a:gridCol>
                <a:gridCol w="1486133">
                  <a:extLst>
                    <a:ext uri="{9D8B030D-6E8A-4147-A177-3AD203B41FA5}">
                      <a16:colId xmlns:a16="http://schemas.microsoft.com/office/drawing/2014/main" val="2027780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8951806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6338689"/>
                    </a:ext>
                  </a:extLst>
                </a:gridCol>
                <a:gridCol w="1261675">
                  <a:extLst>
                    <a:ext uri="{9D8B030D-6E8A-4147-A177-3AD203B41FA5}">
                      <a16:colId xmlns:a16="http://schemas.microsoft.com/office/drawing/2014/main" val="774179773"/>
                    </a:ext>
                  </a:extLst>
                </a:gridCol>
              </a:tblGrid>
              <a:tr h="3887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Model / Metrics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Training Loss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Training 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Validation Loss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Validation 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Testing loss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Testing accuracy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9237935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DenseNet201 </a:t>
                      </a:r>
                      <a:r>
                        <a:rPr lang="nb-NO" sz="20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[11]</a:t>
                      </a:r>
                      <a:endParaRPr lang="en-IN" sz="2000" b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b="1" kern="12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8802202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VGG19 </a:t>
                      </a:r>
                      <a:r>
                        <a:rPr lang="nb-NO" sz="20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[12]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b="1" kern="12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617124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MobileNetV2 </a:t>
                      </a:r>
                      <a:r>
                        <a:rPr lang="nb-NO" sz="20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[13]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8880729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b-NO" sz="2000" b="1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ResNet152V2 </a:t>
                      </a:r>
                      <a:r>
                        <a:rPr lang="nb-NO" sz="2000" b="0" kern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[14]</a:t>
                      </a:r>
                      <a:endParaRPr lang="en-IN" sz="2000" b="1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N" sz="200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544445"/>
                  </a:ext>
                </a:extLst>
              </a:tr>
            </a:tbl>
          </a:graphicData>
        </a:graphic>
      </p:graphicFrame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3A9441C-C8F4-1EA9-1D35-1D5D87A822D1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 Objective 1 : Sorghum-Weed dataset creation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ECE0D-BF72-25A0-1C9F-B46E052DB5AF}"/>
              </a:ext>
            </a:extLst>
          </p:cNvPr>
          <p:cNvSpPr txBox="1"/>
          <p:nvPr/>
        </p:nvSpPr>
        <p:spPr>
          <a:xfrm>
            <a:off x="174302" y="5473996"/>
            <a:ext cx="11694169" cy="954107"/>
          </a:xfrm>
          <a:prstGeom prst="rect">
            <a:avLst/>
          </a:prstGeom>
          <a:solidFill>
            <a:srgbClr val="E5EBF7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GB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Published a code capsule entitled “</a:t>
            </a:r>
            <a:r>
              <a:rPr lang="en-IN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CNN_Sorghum_Weed_Classifier</a:t>
            </a:r>
            <a:r>
              <a:rPr lang="en-IN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An Artificial Intelligence-based Software for Pre-processing and Experimenting '</a:t>
            </a:r>
            <a:r>
              <a:rPr lang="en-IN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SorghumWeedDataset_Classification</a:t>
            </a:r>
            <a:r>
              <a:rPr lang="en-IN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dataset in Python</a:t>
            </a:r>
            <a:r>
              <a:rPr lang="en-GB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“in Code Ocean on 15.12.2023 with DOI  </a:t>
            </a:r>
            <a:r>
              <a:rPr lang="en-GB" i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https://doi.org/10.24433/CO.7479881.v1</a:t>
            </a:r>
            <a:r>
              <a:rPr lang="en-GB" i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i="1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69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77F567-7022-2306-324B-39908F0BE2FF}"/>
              </a:ext>
            </a:extLst>
          </p:cNvPr>
          <p:cNvSpPr txBox="1"/>
          <p:nvPr/>
        </p:nvSpPr>
        <p:spPr>
          <a:xfrm>
            <a:off x="323529" y="1086353"/>
            <a:ext cx="1157319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Research outcome of objective-1</a:t>
            </a:r>
            <a:endParaRPr lang="en-IN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91763E-22FA-C41E-A5A0-1D8D91C7F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1F6A24BE-4E6A-4C62-9D84-7CB357A75D77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260B2A-D05A-405D-8064-59997843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0AFE0B-8276-2829-C536-9F9F068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984FE-7ACE-CD4B-C8FB-274D863941A2}"/>
              </a:ext>
            </a:extLst>
          </p:cNvPr>
          <p:cNvSpPr txBox="1"/>
          <p:nvPr/>
        </p:nvSpPr>
        <p:spPr>
          <a:xfrm>
            <a:off x="377959" y="1681746"/>
            <a:ext cx="11330669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IN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BE600C9-4D20-30F2-59E0-C117C76980D2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 Objective 1 : Sorghum-Weed dataset creation</a:t>
            </a:r>
          </a:p>
        </p:txBody>
      </p:sp>
    </p:spTree>
    <p:extLst>
      <p:ext uri="{BB962C8B-B14F-4D97-AF65-F5344CB8AC3E}">
        <p14:creationId xmlns:p14="http://schemas.microsoft.com/office/powerpoint/2010/main" val="2235752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D02500F-2F69-4266-A6B6-E120D9E9D259}"/>
              </a:ext>
            </a:extLst>
          </p:cNvPr>
          <p:cNvSpPr txBox="1">
            <a:spLocks/>
          </p:cNvSpPr>
          <p:nvPr/>
        </p:nvSpPr>
        <p:spPr>
          <a:xfrm>
            <a:off x="309401" y="274480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- 2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C57F9-6A37-7D82-8F3C-8F299A69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22520100-FE42-4A4B-81F9-FD71978B9920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0EFD9-C349-13E1-DF93-D70D1A33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01C73-57BA-48E3-4109-674FAEA1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8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CCFFB-F59D-CFDF-57CA-9578317A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6AF062D0-804C-4D01-BCC8-09CBF21811A8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D6F72-0F5B-9A4D-44A5-9A58846F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D9383-4EEA-713B-9811-38382DD5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CFC9D028-D603-7643-5197-EFF497528B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453642"/>
              </p:ext>
            </p:extLst>
          </p:nvPr>
        </p:nvGraphicFramePr>
        <p:xfrm>
          <a:off x="63500" y="1365129"/>
          <a:ext cx="12039600" cy="4677485"/>
        </p:xfrm>
        <a:graphic>
          <a:graphicData uri="http://schemas.openxmlformats.org/drawingml/2006/table">
            <a:tbl>
              <a:tblPr firstRow="1" firstCol="1" bandRow="1" bandCol="1">
                <a:tableStyleId>{F2DE63D5-997A-4646-A377-4702673A728D}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870">
                  <a:extLst>
                    <a:ext uri="{9D8B030D-6E8A-4147-A177-3AD203B41FA5}">
                      <a16:colId xmlns:a16="http://schemas.microsoft.com/office/drawing/2014/main" val="344279443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771942217"/>
                    </a:ext>
                  </a:extLst>
                </a:gridCol>
              </a:tblGrid>
              <a:tr h="33948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 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42">
                <a:tc>
                  <a:txBody>
                    <a:bodyPr/>
                    <a:lstStyle/>
                    <a:p>
                      <a:pPr algn="ctr"/>
                      <a:r>
                        <a:rPr lang="en-IN" sz="17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7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0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7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02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7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445761697"/>
                  </a:ext>
                </a:extLst>
              </a:tr>
              <a:tr h="8905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7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IN" sz="17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3428161658"/>
                  </a:ext>
                </a:extLst>
              </a:tr>
            </a:tbl>
          </a:graphicData>
        </a:graphic>
      </p:graphicFrame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F406A73-84A4-7E80-8541-5BD6A1000AF0}"/>
              </a:ext>
            </a:extLst>
          </p:cNvPr>
          <p:cNvSpPr txBox="1">
            <a:spLocks/>
          </p:cNvSpPr>
          <p:nvPr/>
        </p:nvSpPr>
        <p:spPr>
          <a:xfrm>
            <a:off x="192019" y="308286"/>
            <a:ext cx="11573197" cy="10118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 Objective 2: HierbaNetV1-Feature extractor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024192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02172-F10A-E615-BFE6-15F9478A5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CF8C48-F8A8-5789-4605-00F401D87CDF}"/>
              </a:ext>
            </a:extLst>
          </p:cNvPr>
          <p:cNvSpPr txBox="1"/>
          <p:nvPr/>
        </p:nvSpPr>
        <p:spPr>
          <a:xfrm>
            <a:off x="154004" y="1232563"/>
            <a:ext cx="9827394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Problem statement - 02</a:t>
            </a:r>
          </a:p>
          <a:p>
            <a:pPr lvl="1"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	</a:t>
            </a:r>
            <a:r>
              <a:rPr lang="en-IN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Feature extraction methods focus on a specific degree of complexity thus preventing to identify ROIs of all sizes.  </a:t>
            </a:r>
            <a:endParaRPr lang="en-GB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Objective - 02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	</a:t>
            </a:r>
            <a:r>
              <a:rPr lang="en-US" alt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To create HierbaNetV1 - a novel feature extraction technique that extracts significant representations from varying-sized Region-of-Interests.</a:t>
            </a:r>
            <a:endParaRPr lang="en-US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BE38C-F062-8046-8E39-B1CF7F22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1F391375-BAE0-45E5-A972-CCD37815CF1E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D9DEC-61DD-7F76-EA9B-0B17D52A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CA4D7-7815-9E1C-8F57-83FEFC30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CAB0567-964E-27AE-936A-0D00F2458536}"/>
              </a:ext>
            </a:extLst>
          </p:cNvPr>
          <p:cNvSpPr txBox="1">
            <a:spLocks/>
          </p:cNvSpPr>
          <p:nvPr/>
        </p:nvSpPr>
        <p:spPr>
          <a:xfrm>
            <a:off x="309401" y="295140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 Objective 2: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HierbaNetV1-Feature extractor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555FA-3164-9497-0647-B2AE93114446}"/>
              </a:ext>
            </a:extLst>
          </p:cNvPr>
          <p:cNvSpPr txBox="1"/>
          <p:nvPr/>
        </p:nvSpPr>
        <p:spPr>
          <a:xfrm>
            <a:off x="261932" y="4964432"/>
            <a:ext cx="11694169" cy="1569660"/>
          </a:xfrm>
          <a:prstGeom prst="rect">
            <a:avLst/>
          </a:prstGeom>
          <a:solidFill>
            <a:srgbClr val="EDF1F9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Michael </a:t>
            </a:r>
            <a:r>
              <a:rPr lang="en-US" sz="1600" i="1" dirty="0" err="1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J,Manivasagam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T. 2024. HierbaNetV1: a novel feature extraction framework for deep learning-based weed </a:t>
            </a:r>
            <a:r>
              <a:rPr lang="en-IN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identification. </a:t>
            </a:r>
            <a:r>
              <a:rPr lang="en-IN" sz="1600" i="1" dirty="0" err="1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PeerJ</a:t>
            </a:r>
            <a:r>
              <a:rPr lang="en-IN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IN" sz="1600" i="1" dirty="0" err="1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Comput</a:t>
            </a:r>
            <a:r>
              <a:rPr lang="en-IN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 Sci. 10:e2518 DOI 10.7717/peerj-cs.2518 </a:t>
            </a:r>
            <a:r>
              <a:rPr lang="en-I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[Q1, </a:t>
            </a:r>
            <a:r>
              <a:rPr lang="en-GB" sz="16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PeerJ</a:t>
            </a:r>
            <a:r>
              <a:rPr lang="en-GB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Computer Science, SCI, IF-3.8, CS-4.2</a:t>
            </a:r>
            <a:r>
              <a:rPr lang="en-IN" sz="1600" b="1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]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Published an article entitled “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HierbaNetV1: A novel convolutional neural network architecture</a:t>
            </a:r>
            <a:r>
              <a:rPr lang="en-GB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” in the journal “Science Talks”, Elsevier on Jan 2024. </a:t>
            </a:r>
            <a:r>
              <a:rPr lang="en-GB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https://doi.org/10.1016/j.sctalk.2024.100316</a:t>
            </a:r>
            <a:r>
              <a:rPr lang="en-GB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Filed the provisional specification of the patent entitled “HierbaNetV1: A CNN-based customized architecture with intensive feature extraction for classification” in Indian Patent Office with Patent application no. 202441050194 on 01.07.2024.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6D823-2CD4-6496-8DB3-21CE8C543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67799" y="2732109"/>
            <a:ext cx="1796999" cy="119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81945-36BF-6521-DA06-E33C8B265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800" y="1221778"/>
            <a:ext cx="1772800" cy="141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91FCB2-8EF3-9E15-E8B3-DD29796A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2294" y="3965181"/>
            <a:ext cx="22098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5.1 </a:t>
            </a:r>
            <a:r>
              <a:rPr lang="en-US" altLang="en-US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Samples with varying sized ROIs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3B2EFE-5800-C1AE-3DC0-503960BD3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3427" y="1684424"/>
            <a:ext cx="549888" cy="369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17167D-3C60-9568-F004-7AF758680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9375" y="3073634"/>
            <a:ext cx="549888" cy="369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24629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25DE226-4957-CE37-B95F-61453E18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7D46658-3F27-4F90-AB16-B15B5D81C65C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64E461B-0BE8-DE11-8E49-D44E9A81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C52B22-9E47-EFF8-C876-73D85FA1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B773AF-9EF0-300D-EFF0-684590C2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528" y="6107493"/>
            <a:ext cx="77318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</a:t>
            </a:r>
            <a:r>
              <a:rPr lang="en-US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5.2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Workflow strategy of HierbaNetV1 for feature extraction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3BC00E0-D22D-872A-E8E1-086DB8D72991}"/>
              </a:ext>
            </a:extLst>
          </p:cNvPr>
          <p:cNvSpPr txBox="1">
            <a:spLocks/>
          </p:cNvSpPr>
          <p:nvPr/>
        </p:nvSpPr>
        <p:spPr>
          <a:xfrm>
            <a:off x="309401" y="295140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 Objective 2: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HierbaNetV1-Feature extractor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7EF64-FAF7-59E2-0E87-8F73780A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299" y="1064581"/>
            <a:ext cx="8917516" cy="501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4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7BE0C-6B04-376B-12F6-9BD7BC99A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24C958A-F58A-7B40-8843-09663E51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80025D0E-B46A-4744-AC10-536CFFF27633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BCA2AA3-3649-D92B-34C1-1607D872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718E4D-B465-114B-ED5A-D289C84B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72C97-5024-E6BC-C0B1-372664F1F427}"/>
              </a:ext>
            </a:extLst>
          </p:cNvPr>
          <p:cNvSpPr txBox="1"/>
          <p:nvPr/>
        </p:nvSpPr>
        <p:spPr>
          <a:xfrm>
            <a:off x="295274" y="842090"/>
            <a:ext cx="1157319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Phase I: Dataset Pre-processing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C2BB83-4B02-3DCA-245A-2A2577A6D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798701"/>
              </p:ext>
            </p:extLst>
          </p:nvPr>
        </p:nvGraphicFramePr>
        <p:xfrm>
          <a:off x="2362200" y="2388155"/>
          <a:ext cx="7456714" cy="4089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918813840"/>
                    </a:ext>
                  </a:extLst>
                </a:gridCol>
                <a:gridCol w="1491344">
                  <a:extLst>
                    <a:ext uri="{9D8B030D-6E8A-4147-A177-3AD203B41FA5}">
                      <a16:colId xmlns:a16="http://schemas.microsoft.com/office/drawing/2014/main" val="1132969765"/>
                    </a:ext>
                  </a:extLst>
                </a:gridCol>
                <a:gridCol w="2993570">
                  <a:extLst>
                    <a:ext uri="{9D8B030D-6E8A-4147-A177-3AD203B41FA5}">
                      <a16:colId xmlns:a16="http://schemas.microsoft.com/office/drawing/2014/main" val="194775160"/>
                    </a:ext>
                  </a:extLst>
                </a:gridCol>
              </a:tblGrid>
              <a:tr h="45429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Methods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24056"/>
                  </a:ext>
                </a:extLst>
              </a:tr>
              <a:tr h="454513">
                <a:tc>
                  <a:txBody>
                    <a:bodyPr/>
                    <a:lstStyle/>
                    <a:p>
                      <a:endParaRPr lang="en-IN" sz="2000" b="1" dirty="0"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b="0" dirty="0"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21477"/>
                  </a:ext>
                </a:extLst>
              </a:tr>
              <a:tr h="454291">
                <a:tc rowSpan="6">
                  <a:txBody>
                    <a:bodyPr/>
                    <a:lstStyle/>
                    <a:p>
                      <a:endParaRPr lang="en-IN" sz="2000" b="1" dirty="0"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baseline="30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51541"/>
                  </a:ext>
                </a:extLst>
              </a:tr>
              <a:tr h="4542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129778"/>
                  </a:ext>
                </a:extLst>
              </a:tr>
              <a:tr h="4542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98875"/>
                  </a:ext>
                </a:extLst>
              </a:tr>
              <a:tr h="4542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774926"/>
                  </a:ext>
                </a:extLst>
              </a:tr>
              <a:tr h="4542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687462"/>
                  </a:ext>
                </a:extLst>
              </a:tr>
              <a:tr h="4542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00598"/>
                  </a:ext>
                </a:extLst>
              </a:tr>
              <a:tr h="454513">
                <a:tc>
                  <a:txBody>
                    <a:bodyPr/>
                    <a:lstStyle/>
                    <a:p>
                      <a:endParaRPr lang="en-IN" sz="2000" b="1" dirty="0"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7204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527194A-A9F0-E21D-3D05-8162BD9D3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15" y="1597940"/>
            <a:ext cx="104175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TABLE 5.1.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Pre-processing ‘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SorghumWeedDataset</a:t>
            </a:r>
            <a:r>
              <a:rPr lang="en-US" altLang="en-US" sz="20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_Classification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’ dataset for feature extraction with HierbaNetV1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3ADAC50-B9C9-EDAD-D205-0487DB6D4DE2}"/>
              </a:ext>
            </a:extLst>
          </p:cNvPr>
          <p:cNvSpPr txBox="1">
            <a:spLocks/>
          </p:cNvSpPr>
          <p:nvPr/>
        </p:nvSpPr>
        <p:spPr>
          <a:xfrm>
            <a:off x="309401" y="295140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 Objective 2: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HierbaNetV1-Feature extractor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1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7310F-ED3D-FCB5-A15D-ADBB27D18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3E1873D-A493-E020-E233-F98C5CBC186F}"/>
              </a:ext>
            </a:extLst>
          </p:cNvPr>
          <p:cNvSpPr txBox="1"/>
          <p:nvPr/>
        </p:nvSpPr>
        <p:spPr>
          <a:xfrm>
            <a:off x="0" y="1106248"/>
            <a:ext cx="12149584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HierbaNetV1: A Novel Feature Extraction Framework for Deep Learning-Based </a:t>
            </a:r>
          </a:p>
          <a:p>
            <a:pPr algn="ctr"/>
            <a:r>
              <a:rPr lang="en-US" altLang="ko-KR" sz="4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Weed Identification</a:t>
            </a:r>
            <a:endParaRPr lang="ko-KR" altLang="en-US" sz="4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1D49C-EE6E-FE85-0D2C-441506FA9656}"/>
              </a:ext>
            </a:extLst>
          </p:cNvPr>
          <p:cNvSpPr txBox="1"/>
          <p:nvPr/>
        </p:nvSpPr>
        <p:spPr>
          <a:xfrm>
            <a:off x="174302" y="4574250"/>
            <a:ext cx="856387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Research Candidate</a:t>
            </a:r>
          </a:p>
          <a:p>
            <a:pPr algn="l"/>
            <a:r>
              <a:rPr lang="en-US" altLang="ko-KR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J Justina Michael (</a:t>
            </a:r>
            <a:r>
              <a:rPr lang="en-US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RA2113003011030),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Full Time Research Scholar</a:t>
            </a:r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, 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Department of Networking and Communications,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SRMIST - </a:t>
            </a:r>
            <a:r>
              <a:rPr lang="en-IN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Kattankulathur</a:t>
            </a:r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</a:t>
            </a:r>
            <a:endParaRPr lang="en-US" altLang="ko-KR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2F63C1-DEE9-4643-3701-19656885EE8E}"/>
              </a:ext>
            </a:extLst>
          </p:cNvPr>
          <p:cNvSpPr txBox="1"/>
          <p:nvPr/>
        </p:nvSpPr>
        <p:spPr>
          <a:xfrm>
            <a:off x="6901878" y="4642584"/>
            <a:ext cx="596960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Research Supervisor</a:t>
            </a:r>
          </a:p>
          <a:p>
            <a:pPr algn="l"/>
            <a:r>
              <a:rPr lang="en-IN" sz="2000" b="1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Dr.</a:t>
            </a:r>
            <a:r>
              <a:rPr lang="en-IN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M. </a:t>
            </a:r>
            <a:r>
              <a:rPr lang="en-IN" sz="2000" b="1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Thenmozhi</a:t>
            </a:r>
            <a:r>
              <a:rPr lang="en-US" altLang="ko-KR" sz="2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,</a:t>
            </a:r>
          </a:p>
          <a:p>
            <a:pPr algn="l"/>
            <a:r>
              <a:rPr lang="en-US" altLang="ko-KR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Professor,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Department of Networking and Communications,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SRMIST - </a:t>
            </a:r>
            <a:r>
              <a:rPr lang="en-IN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Kattankulathur</a:t>
            </a:r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</a:t>
            </a:r>
            <a:endParaRPr lang="en-US" altLang="ko-KR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1ED60-AB2C-6809-A9F9-CE21E875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483750F3-AA1E-4097-8803-059A7A4F5163}" type="datetime2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Saturday, July 19, 2025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561C8-8A37-B048-E0B5-C5927BC9D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Ph.D. Viva Voce Presentation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08F7A-0B57-CD0D-DF0D-D41D26F7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722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536F19-6C44-B645-E656-CDA8CD41B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68" y="2208163"/>
            <a:ext cx="8187713" cy="460558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EB2759-7DF9-8E3E-C80C-0D612CB8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1D070036-1085-49A8-B659-A508E19382DD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1CD6B7-B7AD-B204-61A5-9DA80744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EA3826-14D5-7428-5A3E-073FEFEF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89EC3-92AE-BF2B-42F4-D1F84B0C9A93}"/>
              </a:ext>
            </a:extLst>
          </p:cNvPr>
          <p:cNvSpPr txBox="1"/>
          <p:nvPr/>
        </p:nvSpPr>
        <p:spPr>
          <a:xfrm>
            <a:off x="595311" y="981169"/>
            <a:ext cx="11001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Phase II: Design HierbaNetV1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Ideation: </a:t>
            </a:r>
            <a:r>
              <a:rPr 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To perform intensive feature extraction focusing on multiple levels of complexity, irrespective of the ROI size, and emphasize low-level features consistently.</a:t>
            </a:r>
            <a:endParaRPr lang="en-US" sz="2000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C4D58-79B5-4264-B33C-75D88A63B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859" y="6152817"/>
            <a:ext cx="47193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5.3. </a:t>
            </a:r>
            <a:r>
              <a:rPr lang="en-US" altLang="en-US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Architecture of HierbaNetV1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E5A62B6-45D6-B811-521A-2C0B6EEB3B69}"/>
              </a:ext>
            </a:extLst>
          </p:cNvPr>
          <p:cNvSpPr txBox="1">
            <a:spLocks/>
          </p:cNvSpPr>
          <p:nvPr/>
        </p:nvSpPr>
        <p:spPr>
          <a:xfrm>
            <a:off x="309401" y="295140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 Objective 2: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HierbaNetV1-Feature extractor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6BE7E6-AF36-3FFD-C3C1-4D6119FA0A57}"/>
                  </a:ext>
                </a:extLst>
              </p:cNvPr>
              <p:cNvSpPr txBox="1"/>
              <p:nvPr/>
            </p:nvSpPr>
            <p:spPr>
              <a:xfrm>
                <a:off x="28502" y="2255788"/>
                <a:ext cx="4638840" cy="408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IN" b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Convolution – </a:t>
                </a:r>
                <a:r>
                  <a:rPr lang="en-IN" b="1" i="1" spc="-35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Eq</a:t>
                </a:r>
                <a:r>
                  <a:rPr lang="en-IN" b="1" i="1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1</a:t>
                </a:r>
                <a:endParaRPr lang="en-IN" b="1" i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IN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𝑦</m:t>
                    </m:r>
                    <m:r>
                      <a:rPr lang="en-IN" b="0" i="1" spc="-35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𝑐𝑜𝑛𝑣</m:t>
                    </m:r>
                    <m:d>
                      <m:dPr>
                        <m:ctrlPr>
                          <a:rPr lang="en-IN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IN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l-PL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IN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=0</m:t>
                        </m:r>
                      </m:sub>
                      <m:sup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IN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𝑗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𝑛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IN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h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+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,  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𝑤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+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IN" i="1" spc="-35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𝑖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, 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+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𝑏</m:t>
                            </m:r>
                          </m:e>
                        </m:nary>
                      </m:e>
                    </m:nary>
                  </m:oMath>
                </a14:m>
                <a:r>
                  <a:rPr lang="en-IN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en-IN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	</a:t>
                </a:r>
                <a:endParaRPr lang="en-IN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IN" b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Batch Normalization - </a:t>
                </a:r>
                <a:r>
                  <a:rPr lang="en-IN" b="1" i="1" spc="-35" dirty="0" err="1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Eq</a:t>
                </a:r>
                <a:r>
                  <a:rPr lang="en-IN" b="1" i="1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2</a:t>
                </a:r>
                <a:endParaRPr lang="en-IN" b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IN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𝑦</m:t>
                    </m:r>
                    <m:r>
                      <a:rPr lang="en-IN" b="0" i="1" spc="-35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𝑏𝑛</m:t>
                    </m:r>
                    <m:d>
                      <m:dPr>
                        <m:ctrlPr>
                          <a:rPr lang="en-IN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IN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l-PL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IN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l-GR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I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·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𝑦</m:t>
                        </m:r>
                        <m:r>
                          <a:rPr lang="en-IN" b="0" i="1" spc="-35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𝑐𝑜𝑛𝑣</m:t>
                        </m:r>
                        <m:d>
                          <m:dPr>
                            <m:ctrlPr>
                              <a:rPr lang="en-IN" i="1" spc="-35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h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,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</m:e>
                        </m:d>
                        <m:r>
                          <a:rPr lang="en-IN" b="0" i="0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  <m:r>
                          <a:rPr lang="en-IN" b="0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−</m:t>
                        </m:r>
                        <m:r>
                          <a:rPr lang="en-IN" b="0" i="0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  <m:r>
                          <a:rPr lang="el-GR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pc="-35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l-GR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𝜎</m:t>
                            </m:r>
                            <m:r>
                              <a:rPr lang="en-IN" b="0" spc="-35" baseline="3000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2</m:t>
                            </m:r>
                            <m:r>
                              <a:rPr lang="en-IN" b="0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+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∈</m:t>
                            </m:r>
                          </m:e>
                        </m:rad>
                      </m:den>
                    </m:f>
                    <m:r>
                      <a:rPr lang="en-IN" b="0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</m:t>
                    </m:r>
                    <m:r>
                      <a:rPr lang="el-GR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𝛽</m:t>
                    </m:r>
                  </m:oMath>
                </a14:m>
                <a:r>
                  <a:rPr lang="en-US" spc="-35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:endParaRPr lang="en-IN" spc="-35" dirty="0">
                  <a:solidFill>
                    <a:srgbClr val="0000FF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IN" b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Activation function - </a:t>
                </a:r>
                <a:r>
                  <a:rPr lang="en-IN" b="1" i="1" spc="-35" dirty="0" err="1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Eq</a:t>
                </a:r>
                <a:r>
                  <a:rPr lang="en-IN" b="1" i="1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3</a:t>
                </a:r>
                <a:endParaRPr lang="en-IN" b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IN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𝑦</m:t>
                    </m:r>
                    <m:r>
                      <a:rPr lang="en-IN" b="0" i="1" spc="-35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𝑎𝑐𝑡</m:t>
                    </m:r>
                    <m:d>
                      <m:dPr>
                        <m:ctrlPr>
                          <a:rPr lang="en-IN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IN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spc="-3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pc="-3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pc="-3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eqArrPr>
                          <m:e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𝑦</m:t>
                            </m:r>
                            <m:r>
                              <a:rPr lang="en-IN" b="0" i="1" spc="-35" baseline="-2500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𝑏𝑛</m:t>
                            </m:r>
                            <m:d>
                              <m:dPr>
                                <m:ctrlPr>
                                  <a:rPr lang="en-IN" i="1" spc="-35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h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,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b="0" spc="-3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,  </m:t>
                            </m:r>
                            <m:r>
                              <a:rPr lang="en-IN" b="0" i="1" spc="-3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𝑖𝑓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𝑦</m:t>
                            </m:r>
                            <m:r>
                              <a:rPr lang="en-IN" b="0" i="1" spc="-35" baseline="-2500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𝑏𝑛</m:t>
                            </m:r>
                            <m:d>
                              <m:dPr>
                                <m:ctrlPr>
                                  <a:rPr lang="en-IN" i="1" spc="-35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h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,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IN" b="0" spc="-3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&gt;</m:t>
                            </m:r>
                            <m:r>
                              <a:rPr lang="en-US" b="0" i="1" spc="-3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pc="-3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∝·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𝑦</m:t>
                            </m:r>
                            <m:r>
                              <a:rPr lang="en-IN" b="0" i="1" spc="-35" baseline="-2500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𝑏𝑛</m:t>
                            </m:r>
                            <m:d>
                              <m:dPr>
                                <m:ctrlPr>
                                  <a:rPr lang="en-IN" i="1" spc="-35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h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,</m:t>
                                </m:r>
                                <m:r>
                                  <a:rPr lang="en-IN" b="0" i="1" spc="-35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b="0" spc="-3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,  </m:t>
                            </m:r>
                            <m:r>
                              <a:rPr lang="en-IN" b="0" i="1" spc="-3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IN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IN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IN" b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Dimensionality reduction -</a:t>
                </a:r>
                <a:r>
                  <a:rPr lang="en-IN" b="1" i="1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IN" b="1" i="1" spc="-35" dirty="0" err="1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Eq</a:t>
                </a:r>
                <a:r>
                  <a:rPr lang="en-IN" b="1" i="1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4</a:t>
                </a:r>
                <a:endParaRPr lang="en-IN" b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IN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𝑦</m:t>
                    </m:r>
                    <m:r>
                      <a:rPr lang="en-IN" b="0" i="1" spc="-35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𝑝𝑜𝑜𝑙</m:t>
                    </m:r>
                    <m:d>
                      <m:dPr>
                        <m:ctrlPr>
                          <a:rPr lang="en-IN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h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IN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l-PL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pc="-35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(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,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𝑗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)Є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𝑝𝑜𝑜𝑙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_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𝑟𝑒𝑔𝑖𝑜𝑛</m:t>
                            </m:r>
                            <m:r>
                              <a:rPr lang="en-US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IN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𝑦</m:t>
                        </m:r>
                        <m:r>
                          <a:rPr lang="en-IN" b="0" i="1" spc="-35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𝑎𝑐𝑡</m:t>
                        </m:r>
                        <m:d>
                          <m:dPr>
                            <m:ctrlPr>
                              <a:rPr lang="en-IN" i="1" spc="-35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h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+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,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𝑤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+</m:t>
                            </m:r>
                            <m:r>
                              <a:rPr lang="en-IN" b="0" i="1" spc="-35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endParaRPr lang="en-US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6BE7E6-AF36-3FFD-C3C1-4D6119FA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2" y="2255788"/>
                <a:ext cx="4638840" cy="4081695"/>
              </a:xfrm>
              <a:prstGeom prst="rect">
                <a:avLst/>
              </a:prstGeom>
              <a:blipFill>
                <a:blip r:embed="rId4"/>
                <a:stretch>
                  <a:fillRect l="-5519" t="-37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455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37ABB-6440-8D73-13C9-4B01604C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325B27-CA18-1BD5-4E77-0DFA541BC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23" y="3378371"/>
            <a:ext cx="5007875" cy="3361568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7EB71B7-80C9-BFEF-4F81-75922447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E0CD776-9185-46CD-85B0-878F615B6193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627E104-2E83-E9C6-956D-9D830D45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CDB3410-7A7D-90BB-6D17-75E74427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33B4-C8AF-55CD-5051-830C413CB1FE}"/>
              </a:ext>
            </a:extLst>
          </p:cNvPr>
          <p:cNvSpPr txBox="1"/>
          <p:nvPr/>
        </p:nvSpPr>
        <p:spPr>
          <a:xfrm>
            <a:off x="1" y="842090"/>
            <a:ext cx="12189824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Phase IV: Performance evaluation - </a:t>
            </a:r>
            <a:r>
              <a:rPr lang="en-IN" sz="2400" b="1" spc="-35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Metrics for model evaluation</a:t>
            </a: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77B104-09E7-56EF-5EF8-09C32F4DBF10}"/>
              </a:ext>
            </a:extLst>
          </p:cNvPr>
          <p:cNvSpPr txBox="1">
            <a:spLocks/>
          </p:cNvSpPr>
          <p:nvPr/>
        </p:nvSpPr>
        <p:spPr>
          <a:xfrm>
            <a:off x="309401" y="295140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 Objective 2: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HierbaNetV1-Feature extractor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D2492B-8BBE-D2DE-A4F2-7289A2DDF5C4}"/>
                  </a:ext>
                </a:extLst>
              </p:cNvPr>
              <p:cNvSpPr txBox="1"/>
              <p:nvPr/>
            </p:nvSpPr>
            <p:spPr>
              <a:xfrm>
                <a:off x="309401" y="1415341"/>
                <a:ext cx="11880423" cy="4658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𝑇𝑟𝑢𝑒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𝑃𝑜𝑠𝑖𝑡𝑖𝑣𝑒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IN" sz="200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𝑇𝑃</m:t>
                          </m:r>
                        </m:e>
                      </m:d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𝑁𝑢𝑚𝑏𝑒𝑟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𝑜𝑓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𝑐𝑜𝑟𝑟𝑒𝑐𝑡𝑙𝑦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𝑝𝑟𝑒𝑑𝑖𝑐𝑡𝑒𝑑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𝑝𝑜𝑠𝑡𝑖𝑣𝑒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𝑠𝑎𝑚𝑝𝑙𝑒𝑠</m:t>
                      </m:r>
                    </m:oMath>
                  </m:oMathPara>
                </a14:m>
                <a:endParaRPr lang="en-IN" sz="2000" i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𝑇𝑟𝑢𝑒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𝑁𝑒𝑔𝑎𝑡𝑖𝑣𝑒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IN" sz="200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𝑇𝑁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 </m:t>
                          </m:r>
                        </m:e>
                      </m:d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𝑁𝑢𝑚𝑏𝑒𝑟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𝑜𝑓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𝑐𝑜𝑟𝑟𝑒𝑐𝑡𝑙𝑦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𝑝𝑟𝑒𝑑𝑖𝑐𝑡𝑒𝑑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𝑛𝑒𝑔𝑎𝑡𝑖𝑣𝑒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𝑠𝑎𝑚𝑝𝑙𝑒𝑠</m:t>
                      </m:r>
                    </m:oMath>
                  </m:oMathPara>
                </a14:m>
                <a:endParaRPr lang="en-IN" sz="2000" i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𝐹𝑎𝑙𝑠𝑒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𝑃𝑜𝑠𝑖𝑡𝑖𝑣𝑒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IN" sz="200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𝐹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</m:d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𝑁𝑢𝑚𝑏𝑒𝑟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𝑜𝑓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𝑖𝑛𝑐𝑜𝑟𝑟𝑒𝑐𝑡𝑙𝑦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𝑝𝑟𝑒𝑑𝑖𝑐𝑡𝑒𝑑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𝑝𝑜𝑠𝑡𝑖𝑣𝑒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𝑠𝑎𝑚𝑝𝑙𝑒𝑠</m:t>
                      </m:r>
                    </m:oMath>
                  </m:oMathPara>
                </a14:m>
                <a:endParaRPr lang="en-IN" sz="2000" i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𝐹𝑎𝑙𝑠𝑒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𝑁𝑒𝑔𝑎𝑡𝑖𝑣𝑒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d>
                        <m:dPr>
                          <m:ctrlPr>
                            <a:rPr lang="en-IN" sz="200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𝐹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𝑁</m:t>
                          </m:r>
                        </m:e>
                      </m:d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𝑁𝑢𝑚𝑏𝑒𝑟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𝑜𝑓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𝑖𝑛𝑐𝑜𝑟𝑟𝑒𝑐𝑡𝑙𝑦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𝑝𝑟𝑒𝑑𝑖𝑐𝑡𝑒𝑑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𝑛𝑒𝑔𝑎𝑡𝑖𝑣𝑒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𝑠𝑎𝑚𝑝𝑙𝑒𝑠</m:t>
                      </m:r>
                    </m:oMath>
                  </m:oMathPara>
                </a14:m>
                <a:endParaRPr lang="en-IN" sz="2000" i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𝐴𝑐𝑐𝑢𝑟𝑎𝑐𝑦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00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IN" sz="2000" b="0" i="1" spc="-35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𝑇𝑃</m:t>
                          </m:r>
                          <m:r>
                            <a:rPr lang="en-IN" sz="2000" b="0" i="1" spc="-35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IN" sz="2000" b="0" i="1" spc="-35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𝑇𝑁</m:t>
                          </m:r>
                        </m:num>
                        <m:den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𝑇𝑃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𝑇𝑁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𝐹𝑃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I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𝑃𝑟𝑒𝑐𝑖𝑠𝑖𝑜𝑛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00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IN" sz="2000" b="0" i="1" spc="-35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𝑇𝑃</m:t>
                          </m:r>
                        </m:num>
                        <m:den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𝑇𝑃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I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𝑅𝑒𝑐𝑎𝑙𝑙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IN" sz="200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IN" sz="2000" b="0" i="1" spc="-35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𝑇𝑃</m:t>
                          </m:r>
                        </m:num>
                        <m:den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𝑇𝑃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I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𝐹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1−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𝑠𝑐𝑜𝑟𝑒</m:t>
                      </m:r>
                      <m:r>
                        <a:rPr lang="en-IN" sz="2000" b="0" i="1" spc="-3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=2·</m:t>
                      </m:r>
                      <m:f>
                        <m:fPr>
                          <m:ctrlPr>
                            <a:rPr lang="en-IN" sz="200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𝑃𝑟𝑒𝑐𝑖𝑠𝑖𝑜𝑛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·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𝑃𝑟𝑒𝑐𝑖𝑠𝑖𝑜𝑛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IN" sz="2000" b="0" i="1" spc="-3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IN" sz="2000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IN" sz="2000" b="0" i="1" spc="-3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𝐿𝑜𝑠𝑠</m:t>
                    </m:r>
                    <m:r>
                      <a:rPr lang="en-IN" sz="2000" b="0" i="1" spc="-3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IN" sz="2000" i="1" spc="-3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b="0" i="1" spc="-3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IN" sz="2000" b="0" i="1" spc="-3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=1</m:t>
                        </m:r>
                      </m:sub>
                      <m:sup>
                        <m:r>
                          <a:rPr lang="en-IN" sz="2000" b="0" i="1" spc="-3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𝑐</m:t>
                        </m:r>
                      </m:sup>
                      <m:e>
                        <m:r>
                          <a:rPr lang="en-IN" sz="2000" b="0" i="1" spc="-3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𝑦</m:t>
                        </m:r>
                        <m:r>
                          <a:rPr lang="en-IN" sz="2000" b="0" i="1" spc="-35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IN" sz="2000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·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000" i="1" spc="-3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000" b="0" i="0" spc="-3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log</m:t>
                        </m:r>
                      </m:fName>
                      <m:e>
                        <m:r>
                          <a:rPr lang="en-IN" sz="2000" b="0" i="1" spc="-3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IN" sz="2000" i="1" spc="-3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accPr>
                          <m:e>
                            <m:r>
                              <a:rPr lang="en-IN" sz="2000" b="0" i="1" spc="-3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𝑦</m:t>
                            </m:r>
                            <m:r>
                              <a:rPr lang="en-IN" sz="2000" b="0" i="1" spc="-35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𝑖</m:t>
                            </m:r>
                          </m:e>
                        </m:acc>
                        <m:r>
                          <a:rPr lang="en-IN" sz="2000" b="0" i="1" spc="-3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I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D2492B-8BBE-D2DE-A4F2-7289A2DDF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01" y="1415341"/>
                <a:ext cx="11880423" cy="4658327"/>
              </a:xfrm>
              <a:prstGeom prst="rect">
                <a:avLst/>
              </a:prstGeom>
              <a:blipFill>
                <a:blip r:embed="rId4"/>
                <a:stretch>
                  <a:fillRect b="-149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710943B-8E38-A996-A70D-72DFD2C2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2942" y="2036091"/>
            <a:ext cx="338729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5.11.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Confusion matrix of ‘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SorghumWeedDataset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_ Classification using HierbaNetV1</a:t>
            </a:r>
            <a:endParaRPr lang="en-US" altLang="en-US" sz="2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1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8368D-0AA2-4CBA-337F-9B618250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649872-8F08-F175-8038-E5CE669368FD}"/>
              </a:ext>
            </a:extLst>
          </p:cNvPr>
          <p:cNvSpPr txBox="1"/>
          <p:nvPr/>
        </p:nvSpPr>
        <p:spPr>
          <a:xfrm>
            <a:off x="444501" y="1240901"/>
            <a:ext cx="1157319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Research outcome of objective-2</a:t>
            </a:r>
            <a:endParaRPr lang="en-IN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46C18-24CC-E0A7-FEA9-A102EED5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3507D36-8BD7-4A6F-AE37-47DD6DD23DC6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641987-5539-000E-2899-6AE90AE2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C94584-6053-931D-45A7-BBF9F014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C19A5-3E5B-4838-C3F4-26A79FF2CA74}"/>
              </a:ext>
            </a:extLst>
          </p:cNvPr>
          <p:cNvSpPr txBox="1"/>
          <p:nvPr/>
        </p:nvSpPr>
        <p:spPr>
          <a:xfrm>
            <a:off x="670668" y="1739175"/>
            <a:ext cx="11044399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8B7E196-D67A-A366-0A6C-76B5EE8C7405}"/>
              </a:ext>
            </a:extLst>
          </p:cNvPr>
          <p:cNvSpPr txBox="1">
            <a:spLocks/>
          </p:cNvSpPr>
          <p:nvPr/>
        </p:nvSpPr>
        <p:spPr>
          <a:xfrm>
            <a:off x="309401" y="295140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 Objective 2: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HierbaNetV1-Feature extractor</a:t>
            </a:r>
            <a:endParaRPr 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9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D02500F-2F69-4266-A6B6-E120D9E9D259}"/>
              </a:ext>
            </a:extLst>
          </p:cNvPr>
          <p:cNvSpPr txBox="1">
            <a:spLocks/>
          </p:cNvSpPr>
          <p:nvPr/>
        </p:nvSpPr>
        <p:spPr>
          <a:xfrm>
            <a:off x="309401" y="2754327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- 3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C57F9-6A37-7D82-8F3C-8F299A69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48436"/>
            <a:ext cx="3328851" cy="365125"/>
          </a:xfrm>
          <a:prstGeom prst="rect">
            <a:avLst/>
          </a:prstGeom>
        </p:spPr>
        <p:txBody>
          <a:bodyPr/>
          <a:lstStyle/>
          <a:p>
            <a:fld id="{28CF99B4-C123-456C-87A4-FAE6887C47CF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0EFD9-C349-13E1-DF93-D70D1A33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437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01C73-57BA-48E3-4109-674FAEA1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48436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CCFFB-F59D-CFDF-57CA-9578317A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677C3035-A5F5-4F97-AF00-F3B2A2375B48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D6F72-0F5B-9A4D-44A5-9A58846F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D9383-4EEA-713B-9811-38382DD5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CFC9D028-D603-7643-5197-EFF497528B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668147"/>
              </p:ext>
            </p:extLst>
          </p:nvPr>
        </p:nvGraphicFramePr>
        <p:xfrm>
          <a:off x="166617" y="1136117"/>
          <a:ext cx="11885683" cy="5402795"/>
        </p:xfrm>
        <a:graphic>
          <a:graphicData uri="http://schemas.openxmlformats.org/drawingml/2006/table">
            <a:tbl>
              <a:tblPr firstRow="1" firstCol="1" bandRow="1" bandCol="1">
                <a:tableStyleId>{F2DE63D5-997A-4646-A377-4702673A728D}</a:tableStyleId>
              </a:tblPr>
              <a:tblGrid>
                <a:gridCol w="486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84">
                  <a:extLst>
                    <a:ext uri="{9D8B030D-6E8A-4147-A177-3AD203B41FA5}">
                      <a16:colId xmlns:a16="http://schemas.microsoft.com/office/drawing/2014/main" val="344279443"/>
                    </a:ext>
                  </a:extLst>
                </a:gridCol>
                <a:gridCol w="1605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5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26528">
                  <a:extLst>
                    <a:ext uri="{9D8B030D-6E8A-4147-A177-3AD203B41FA5}">
                      <a16:colId xmlns:a16="http://schemas.microsoft.com/office/drawing/2014/main" val="390785865"/>
                    </a:ext>
                  </a:extLst>
                </a:gridCol>
              </a:tblGrid>
              <a:tr h="40834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9290"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just"/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just"/>
                      <a:endParaRPr 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445761697"/>
                  </a:ext>
                </a:extLst>
              </a:tr>
              <a:tr h="1225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3428161658"/>
                  </a:ext>
                </a:extLst>
              </a:tr>
              <a:tr h="1225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4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just"/>
                      <a:endParaRPr lang="en-IN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just"/>
                      <a:endParaRPr lang="en-US" sz="18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548548642"/>
                  </a:ext>
                </a:extLst>
              </a:tr>
            </a:tbl>
          </a:graphicData>
        </a:graphic>
      </p:graphicFrame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F406A73-84A4-7E80-8541-5BD6A1000AF0}"/>
              </a:ext>
            </a:extLst>
          </p:cNvPr>
          <p:cNvSpPr txBox="1">
            <a:spLocks/>
          </p:cNvSpPr>
          <p:nvPr/>
        </p:nvSpPr>
        <p:spPr>
          <a:xfrm>
            <a:off x="306317" y="124251"/>
            <a:ext cx="11573197" cy="10118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06. Objective 3: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HierbaNetV1_MRCNN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Object Localization</a:t>
            </a:r>
            <a:endParaRPr lang="en-US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139598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00596-24F8-518E-B486-9E49AC57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946AE-A6C6-6FD7-D7D1-191ABC50AFD8}"/>
              </a:ext>
            </a:extLst>
          </p:cNvPr>
          <p:cNvSpPr txBox="1"/>
          <p:nvPr/>
        </p:nvSpPr>
        <p:spPr>
          <a:xfrm>
            <a:off x="412429" y="1200024"/>
            <a:ext cx="8909371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Research Gap:</a:t>
            </a:r>
          </a:p>
          <a:p>
            <a:pPr lvl="1"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Finer object localization for small objects are harder as the feature pyramid network performs down sampling and up sampling frequently.</a:t>
            </a:r>
            <a:endParaRPr lang="en-GB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Objective 3: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	To build HierbaNetV1_FPN - a feature pyramid network that generates rich semantic features for fine-grained object localization.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32A00-8890-4921-11B5-4BCC2EE6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45F9210-FCDB-4EDC-8C5E-AA72B392E1BE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889E5-EC2E-7976-D822-B7252454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F95A7-EAE2-84DA-479E-4094C45A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B04A0AF-7BFD-C3BD-D069-20B36E15B642}"/>
              </a:ext>
            </a:extLst>
          </p:cNvPr>
          <p:cNvSpPr txBox="1">
            <a:spLocks/>
          </p:cNvSpPr>
          <p:nvPr/>
        </p:nvSpPr>
        <p:spPr>
          <a:xfrm>
            <a:off x="64776" y="378288"/>
            <a:ext cx="12062448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06. Objective 3: HierbaNetV1_MRCNN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Object Localization</a:t>
            </a:r>
            <a:endParaRPr 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D7D6CF-9782-5E0F-3E67-6364FE77F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12" y="3291936"/>
            <a:ext cx="2308323" cy="1536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9DAEFA-52F8-BF56-33C7-7B310CAF8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53" y="1159478"/>
            <a:ext cx="2304482" cy="1536321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EC587CBF-7944-A167-708A-5C8096E4F2D4}"/>
              </a:ext>
            </a:extLst>
          </p:cNvPr>
          <p:cNvSpPr/>
          <p:nvPr/>
        </p:nvSpPr>
        <p:spPr>
          <a:xfrm>
            <a:off x="10617216" y="2701969"/>
            <a:ext cx="367778" cy="53821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D251B9-2D91-D495-F402-745EF3395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3362" y="4812869"/>
            <a:ext cx="188621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6.1.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Precise 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ocalization and Segmentation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45DA6-AECA-5399-817F-056BF8CB0D42}"/>
              </a:ext>
            </a:extLst>
          </p:cNvPr>
          <p:cNvSpPr txBox="1"/>
          <p:nvPr/>
        </p:nvSpPr>
        <p:spPr>
          <a:xfrm>
            <a:off x="538872" y="6163460"/>
            <a:ext cx="11114256" cy="338554"/>
          </a:xfrm>
          <a:prstGeom prst="rect">
            <a:avLst/>
          </a:prstGeom>
          <a:solidFill>
            <a:srgbClr val="EDF1F9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HierbaNetV1_MRCNN: A customized instance segmentation architecture for crop-weed segmentation” is submitted to the journal</a:t>
            </a:r>
          </a:p>
        </p:txBody>
      </p:sp>
    </p:spTree>
    <p:extLst>
      <p:ext uri="{BB962C8B-B14F-4D97-AF65-F5344CB8AC3E}">
        <p14:creationId xmlns:p14="http://schemas.microsoft.com/office/powerpoint/2010/main" val="1534898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A5804-15DD-4DA8-DE4B-9B3BC5B0A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75D7F5-84F8-FD90-D76F-95AC4150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8DB4EDA8-7900-4B73-86BC-B3E1FA26C2C3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75F891-2812-A42E-0A5F-0B1AEE1E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E9B7F4-D057-4236-938B-2EA5AACE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2D99F22-CD5B-EE9F-853A-582E78F52127}"/>
              </a:ext>
            </a:extLst>
          </p:cNvPr>
          <p:cNvSpPr txBox="1">
            <a:spLocks/>
          </p:cNvSpPr>
          <p:nvPr/>
        </p:nvSpPr>
        <p:spPr>
          <a:xfrm>
            <a:off x="64776" y="378288"/>
            <a:ext cx="12062448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06. Objective 3: HierbaNetV1_MRCNN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Object Localization</a:t>
            </a:r>
            <a:endParaRPr 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D5520F-56EA-C51A-E458-314557AA5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239" y="6123274"/>
            <a:ext cx="1062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6.2. 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Workflow strategy of HierbaNetV1_MRCNN withHierbaNetV1_FPN for object localization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5156E-9F77-6DBE-F3B3-1863ACAD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26" y="1039739"/>
            <a:ext cx="9037874" cy="508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6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0300-3086-9AC2-3A1F-6F195FB3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792B6DF-0F7A-789E-CF0E-6B503E60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256A0B52-F91E-4A8D-B055-9962DD6DEEAC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898083E-BF57-2906-F274-8E954330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F93E3E-1E62-31D2-892A-221F73D2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69753-4E2C-A4D9-0EB1-488FFE92AE1E}"/>
              </a:ext>
            </a:extLst>
          </p:cNvPr>
          <p:cNvSpPr txBox="1"/>
          <p:nvPr/>
        </p:nvSpPr>
        <p:spPr>
          <a:xfrm>
            <a:off x="295274" y="842090"/>
            <a:ext cx="1157319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Phase I: Dataset Pre-processing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53BB2F-F790-F564-7409-D1BE2C696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187990"/>
              </p:ext>
            </p:extLst>
          </p:nvPr>
        </p:nvGraphicFramePr>
        <p:xfrm>
          <a:off x="2362200" y="2388155"/>
          <a:ext cx="7456714" cy="31701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918813840"/>
                    </a:ext>
                  </a:extLst>
                </a:gridCol>
                <a:gridCol w="1491344">
                  <a:extLst>
                    <a:ext uri="{9D8B030D-6E8A-4147-A177-3AD203B41FA5}">
                      <a16:colId xmlns:a16="http://schemas.microsoft.com/office/drawing/2014/main" val="1132969765"/>
                    </a:ext>
                  </a:extLst>
                </a:gridCol>
                <a:gridCol w="2993570">
                  <a:extLst>
                    <a:ext uri="{9D8B030D-6E8A-4147-A177-3AD203B41FA5}">
                      <a16:colId xmlns:a16="http://schemas.microsoft.com/office/drawing/2014/main" val="194775160"/>
                    </a:ext>
                  </a:extLst>
                </a:gridCol>
              </a:tblGrid>
              <a:tr h="379337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Methods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ea typeface="Open Sans" panose="020B0606030504020204" pitchFamily="34" charset="0"/>
                          <a:cs typeface="Times New Roman" panose="02020603050405020304" pitchFamily="18" charset="0"/>
                        </a:rPr>
                        <a:t>Values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24056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endParaRPr lang="en-IN" sz="2000" b="1" dirty="0"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baseline="30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51541"/>
                  </a:ext>
                </a:extLst>
              </a:tr>
              <a:tr h="33016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129778"/>
                  </a:ext>
                </a:extLst>
              </a:tr>
              <a:tr h="2640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98875"/>
                  </a:ext>
                </a:extLst>
              </a:tr>
              <a:tr h="1980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774926"/>
                  </a:ext>
                </a:extLst>
              </a:tr>
              <a:tr h="13195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6874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00598"/>
                  </a:ext>
                </a:extLst>
              </a:tr>
              <a:tr h="396434">
                <a:tc>
                  <a:txBody>
                    <a:bodyPr/>
                    <a:lstStyle/>
                    <a:p>
                      <a:endParaRPr lang="en-IN" sz="2000" b="1" dirty="0"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7204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8064CEC-FA22-7240-2276-219B14E11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440" y="1597939"/>
            <a:ext cx="95702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TABLE 6.1.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Pre-processing methods of ‘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SorghumWeedDataset</a:t>
            </a:r>
            <a:r>
              <a:rPr lang="en-US" altLang="en-US" sz="20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_Segmentation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’ for HierbaNetV1_MRCNN training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84773-0867-CC14-6C0F-CB665FE3EB63}"/>
              </a:ext>
            </a:extLst>
          </p:cNvPr>
          <p:cNvSpPr txBox="1">
            <a:spLocks/>
          </p:cNvSpPr>
          <p:nvPr/>
        </p:nvSpPr>
        <p:spPr>
          <a:xfrm>
            <a:off x="64776" y="378288"/>
            <a:ext cx="12062448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06. Objective 3: HierbaNetV1_MRCNN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Object Localization</a:t>
            </a:r>
            <a:endParaRPr 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200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FF7F-3E76-70BE-7CD1-9482C773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475CFDD-AAB7-36DC-08D5-72F4BADA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59734617-BF6D-4473-A454-6CDA00A96363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4CD2FD-0F61-D6F5-E1E3-02F5EFF0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89142A-6A35-28FE-8E29-BF52D8D6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92BF6-E725-C656-68DB-084AE995B130}"/>
              </a:ext>
            </a:extLst>
          </p:cNvPr>
          <p:cNvSpPr txBox="1"/>
          <p:nvPr/>
        </p:nvSpPr>
        <p:spPr>
          <a:xfrm>
            <a:off x="174302" y="978006"/>
            <a:ext cx="11766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Phase II: Designing HierbaNetV1_MRCNN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EA0B58B-94C9-558D-39E9-7D02B592F80D}"/>
              </a:ext>
            </a:extLst>
          </p:cNvPr>
          <p:cNvSpPr txBox="1">
            <a:spLocks/>
          </p:cNvSpPr>
          <p:nvPr/>
        </p:nvSpPr>
        <p:spPr>
          <a:xfrm>
            <a:off x="64776" y="378288"/>
            <a:ext cx="12062448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06. Objective 3: HierbaNetV1_MRCNN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Object Localization</a:t>
            </a:r>
            <a:endParaRPr 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56964-A582-36E2-EC37-8F1FF3927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99" y="1386433"/>
            <a:ext cx="8271952" cy="46529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DC97D5-0A7D-ACF2-63C0-F3E654BF2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532" y="6142615"/>
            <a:ext cx="64484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lang="en-US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6.4. 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Architecture of HierbaNetV1_MRCNN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CBE114-510E-BB15-DB56-7D4A2EC32A8A}"/>
                  </a:ext>
                </a:extLst>
              </p:cNvPr>
              <p:cNvSpPr txBox="1"/>
              <p:nvPr/>
            </p:nvSpPr>
            <p:spPr>
              <a:xfrm>
                <a:off x="-35584" y="1710600"/>
                <a:ext cx="4384561" cy="4510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900" b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RPN </a:t>
                </a:r>
                <a:r>
                  <a:rPr lang="en-IN" sz="1900" b="1" i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– Eq.1</a:t>
                </a:r>
              </a:p>
              <a:p>
                <a14:m>
                  <m:oMath xmlns:m="http://schemas.openxmlformats.org/officeDocument/2006/math"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𝑃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𝑠𝑖𝑔𝑚𝑜𝑖𝑑</m:t>
                    </m:r>
                    <m:d>
                      <m:dPr>
                        <m:ctrlP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𝑊</m:t>
                        </m:r>
                        <m:r>
                          <a:rPr lang="en-IN" sz="1900" b="0" i="1" spc="-35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𝑘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∗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𝐹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𝑏𝑘</m:t>
                        </m:r>
                      </m:e>
                    </m:d>
                  </m:oMath>
                </a14:m>
                <a:r>
                  <a:rPr lang="en-IN" sz="1900" b="0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	</a:t>
                </a:r>
              </a:p>
              <a:p>
                <a:endParaRPr lang="en-IN" sz="1900" b="0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IN" sz="1900" b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ROI Align </a:t>
                </a:r>
                <a:r>
                  <a:rPr lang="en-IN" sz="1900" b="1" i="1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– Eq.2</a:t>
                </a:r>
                <a:endParaRPr lang="en-IN" sz="1900" b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:r>
                  <a:rPr lang="en-IN" sz="1900" b="0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r>
                      <a:rPr lang="en-IN" sz="1900" b="0" i="1" spc="-35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𝑟𝑜𝑖</m:t>
                    </m:r>
                    <m:d>
                      <m:dPr>
                        <m:ctrlP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IN" sz="1900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l-PL" sz="1900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=</a:t>
                </a:r>
                <a:r>
                  <a:rPr lang="en-IN" sz="1900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IN" sz="19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𝑦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)Є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𝑏𝑖𝑛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𝑖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𝑗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IN" sz="1900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IN" sz="1900" spc="-35" baseline="-25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xy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·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𝐹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𝑥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𝑦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IN" sz="1900" spc="-35" dirty="0">
                  <a:solidFill>
                    <a:srgbClr val="C00000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IN" sz="1900" spc="-35" dirty="0">
                  <a:solidFill>
                    <a:srgbClr val="C00000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IN" sz="1900" b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Object detection head-Classifier </a:t>
                </a:r>
                <a:r>
                  <a:rPr lang="en-IN" sz="1900" b="1" i="1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– Eq.3</a:t>
                </a:r>
                <a:endParaRPr lang="en-IN" sz="1900" b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𝑃</m:t>
                    </m:r>
                    <m:r>
                      <a:rPr lang="en-IN" sz="1900" b="0" i="1" spc="-35" baseline="-250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𝑐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𝑠𝑜𝑓𝑡𝑚𝑎𝑥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𝑊𝑐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∗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𝐹𝑟𝑜𝑖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+</m:t>
                    </m:r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𝑏𝑐</m:t>
                    </m:r>
                  </m:oMath>
                </a14:m>
                <a:r>
                  <a:rPr lang="en-IN" sz="19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IN" sz="1900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IN" sz="1900" b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Object detection head-Regressor </a:t>
                </a:r>
                <a:r>
                  <a:rPr lang="en-IN" sz="1900" b="1" i="1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– Eq.4</a:t>
                </a:r>
                <a:endParaRPr lang="en-IN" sz="1900" b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900" b="0" i="1" spc="-35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𝑡</m:t>
                      </m:r>
                      <m:r>
                        <a:rPr lang="en-IN" sz="1900" b="0" i="1" spc="-35" baseline="-250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𝑏𝑏𝑜𝑥</m:t>
                      </m:r>
                      <m:r>
                        <a:rPr lang="en-IN" sz="1900" b="0" i="1" spc="-35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IN" sz="1900" b="0" i="1" spc="-35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𝑊𝑟</m:t>
                      </m:r>
                      <m:r>
                        <a:rPr lang="en-IN" sz="1900" b="0" i="1" spc="-35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∗</m:t>
                      </m:r>
                      <m:r>
                        <a:rPr lang="en-IN" sz="1900" b="0" i="1" spc="-35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𝐹𝑟𝑜𝑖</m:t>
                      </m:r>
                      <m:r>
                        <a:rPr lang="en-IN" sz="1900" b="0" i="1" spc="-35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IN" sz="1900" b="0" i="1" spc="-35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𝑏𝑟</m:t>
                      </m:r>
                    </m:oMath>
                  </m:oMathPara>
                </a14:m>
                <a:endParaRPr lang="en-IN" sz="1900" spc="-35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en-IN" sz="1900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IN" sz="1900" b="1" spc="-3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Mask generation head </a:t>
                </a:r>
                <a:r>
                  <a:rPr lang="en-IN" sz="1900" b="1" i="1" spc="-35" dirty="0"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– Eq.5</a:t>
                </a:r>
                <a:endParaRPr lang="en-IN" sz="1900" b="1" spc="-35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IN" sz="1900" b="0" i="1" spc="-35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𝑀</m:t>
                    </m:r>
                  </m:oMath>
                </a14:m>
                <a:r>
                  <a:rPr lang="en-IN" sz="1900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pl-PL" sz="1900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 </m:t>
                        </m:r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𝑠𝑖𝑔𝑚𝑜𝑖𝑑</m:t>
                        </m:r>
                      </m:fName>
                      <m:e>
                        <m:r>
                          <a:rPr lang="en-IN" sz="1900" b="0" i="1" spc="-35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𝑊</m:t>
                        </m:r>
                        <m:r>
                          <a:rPr lang="en-IN" sz="1900" b="0" i="1" spc="-35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𝑚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∗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𝐹𝑟𝑜𝑖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</m:t>
                        </m:r>
                        <m:r>
                          <a:rPr lang="en-IN" sz="1900" i="1" spc="-35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𝑏𝑚</m:t>
                        </m:r>
                      </m:e>
                    </m:func>
                  </m:oMath>
                </a14:m>
                <a:r>
                  <a:rPr lang="en-US" sz="1900" spc="-35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IN" sz="1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CBE114-510E-BB15-DB56-7D4A2EC32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584" y="1710600"/>
                <a:ext cx="4384561" cy="4510722"/>
              </a:xfrm>
              <a:prstGeom prst="rect">
                <a:avLst/>
              </a:prstGeom>
              <a:blipFill>
                <a:blip r:embed="rId4"/>
                <a:stretch>
                  <a:fillRect l="-1252" t="-6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092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BCA62-634D-5DEC-1BA6-3AFFE0D9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EE0ACA-1983-E8D4-82A2-024E4C78E0C3}"/>
              </a:ext>
            </a:extLst>
          </p:cNvPr>
          <p:cNvSpPr txBox="1"/>
          <p:nvPr/>
        </p:nvSpPr>
        <p:spPr>
          <a:xfrm>
            <a:off x="323529" y="1086353"/>
            <a:ext cx="11573197" cy="587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Research outcome of objective-3</a:t>
            </a:r>
            <a:endParaRPr lang="en-IN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32959D6-A0F8-7C1C-7355-0BF62A99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E63EB265-2491-4E52-8530-9BB3CF2D6B7A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22AC60-4A15-EF09-F022-4A6096B6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188890-8A57-7608-F46E-0E4B35BD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637C3-0EC2-0662-1F70-E5A8F049832B}"/>
              </a:ext>
            </a:extLst>
          </p:cNvPr>
          <p:cNvSpPr txBox="1"/>
          <p:nvPr/>
        </p:nvSpPr>
        <p:spPr>
          <a:xfrm>
            <a:off x="377959" y="1681746"/>
            <a:ext cx="11330669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49C8CFC-9141-2AF0-F150-52090A244F41}"/>
              </a:ext>
            </a:extLst>
          </p:cNvPr>
          <p:cNvSpPr txBox="1">
            <a:spLocks/>
          </p:cNvSpPr>
          <p:nvPr/>
        </p:nvSpPr>
        <p:spPr>
          <a:xfrm>
            <a:off x="64776" y="378288"/>
            <a:ext cx="12062448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06. Objective 3: HierbaNetV1_MRCNN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Object Localization</a:t>
            </a:r>
            <a:endParaRPr lang="en-US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7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6F077AB-E8A8-465F-A4AC-4A004D9FBE38}"/>
              </a:ext>
            </a:extLst>
          </p:cNvPr>
          <p:cNvSpPr txBox="1"/>
          <p:nvPr/>
        </p:nvSpPr>
        <p:spPr>
          <a:xfrm>
            <a:off x="2274417" y="-2920"/>
            <a:ext cx="76431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8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Overview</a:t>
            </a:r>
            <a:endParaRPr lang="ko-KR" altLang="en-US" sz="4800" b="1" dirty="0">
              <a:solidFill>
                <a:srgbClr val="0000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C27CA7-613E-418A-9FB4-02CDE9D0A58B}"/>
              </a:ext>
            </a:extLst>
          </p:cNvPr>
          <p:cNvSpPr txBox="1"/>
          <p:nvPr/>
        </p:nvSpPr>
        <p:spPr>
          <a:xfrm>
            <a:off x="408915" y="625611"/>
            <a:ext cx="11374170" cy="55732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01 - Introduction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02 - Research objectives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03 - Proposed framework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04 - Objective - 1: </a:t>
            </a:r>
            <a:r>
              <a:rPr lang="en-US" altLang="ko-KR" sz="24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review, research gap, contributions and results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05 - Objective - 2: </a:t>
            </a:r>
            <a:r>
              <a:rPr lang="en-US" altLang="ko-KR" sz="24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review, research gap, contributions and results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06 - Objective - 3: </a:t>
            </a:r>
            <a:r>
              <a:rPr lang="en-US" altLang="ko-KR" sz="24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review, research gap, contributions and results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07 - Conclusion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08 - Future work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09 - Publications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10 - References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C78D0-744C-7D72-9567-A687FB23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64658E8B-282C-4EC0-B3DC-E9165061757E}" type="datetime2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Saturday, July 19, 2025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81AB7-5F0C-3989-C691-4B0EC990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Ph.D. Viva Voce Presentation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06AAF-3B79-FF0D-35E3-E596F438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503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2BF9-2C9C-A934-2F26-206B7D9F6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20C6CADF-A86F-9682-31F8-5A9A328F6F3E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07. 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3ED38-1AE4-3784-CEC0-F9AE0175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2DBF3E60-5FD3-4100-874A-C6A8C3310C3A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78B23-89C4-3E1B-74CC-C7605C31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0D46F-65D6-AF49-D015-E5283743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2211DD-7229-0D82-894B-EB27B853C306}"/>
              </a:ext>
            </a:extLst>
          </p:cNvPr>
          <p:cNvSpPr txBox="1"/>
          <p:nvPr/>
        </p:nvSpPr>
        <p:spPr>
          <a:xfrm>
            <a:off x="-304800" y="1086353"/>
            <a:ext cx="12496800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9544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D02500F-2F69-4266-A6B6-E120D9E9D259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08. Future Enhancements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F5C8E-CC1D-0B34-FEF5-4EBC0BD9C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D8EE48A4-0780-48A1-B6C2-0428BEC77921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ACF5-CA72-F021-A652-EBC48FDE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5DF6E-7B80-B1CE-5829-903F4A57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61CA5F-D1E4-2675-9521-6AFE435857E5}"/>
              </a:ext>
            </a:extLst>
          </p:cNvPr>
          <p:cNvSpPr txBox="1"/>
          <p:nvPr/>
        </p:nvSpPr>
        <p:spPr>
          <a:xfrm>
            <a:off x="133524" y="1395111"/>
            <a:ext cx="11573197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IN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89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ACE20-91B2-44F3-1257-DDE08792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D46C012-53BD-6D94-4307-3D08D8A3A2C0}"/>
              </a:ext>
            </a:extLst>
          </p:cNvPr>
          <p:cNvSpPr txBox="1">
            <a:spLocks/>
          </p:cNvSpPr>
          <p:nvPr/>
        </p:nvSpPr>
        <p:spPr>
          <a:xfrm>
            <a:off x="290190" y="-67809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09. Publications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9FEC3-D6F7-96C1-9333-E203AB57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85C28FE8-F67F-4CC6-B801-3D086C1493FA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C6495-C7AB-C7A4-6EFA-5CE4891C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2B53E-29FE-6B9E-CE3F-B61F61C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54F85-1D0C-3AFE-861C-C71E6BD10E0A}"/>
              </a:ext>
            </a:extLst>
          </p:cNvPr>
          <p:cNvSpPr txBox="1"/>
          <p:nvPr/>
        </p:nvSpPr>
        <p:spPr>
          <a:xfrm>
            <a:off x="94927" y="459742"/>
            <a:ext cx="119637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JOURNAL ARTICLES</a:t>
            </a:r>
          </a:p>
          <a:p>
            <a:pPr marL="457200" indent="-457200" algn="just">
              <a:buAutoNum type="arabicPeriod"/>
            </a:pPr>
            <a:r>
              <a:rPr lang="en-IN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457200" indent="-457200" algn="just">
              <a:buAutoNum type="arabicPeriod"/>
            </a:pPr>
            <a:endParaRPr lang="en-IN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IN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457200" indent="-457200" algn="just">
              <a:buAutoNum type="arabicPeriod"/>
            </a:pPr>
            <a:endParaRPr lang="en-IN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IN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GB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just"/>
            <a:endParaRPr lang="en-GB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just"/>
            <a:endParaRPr lang="en-GB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CONFERENCE PROCEEDINGS</a:t>
            </a:r>
          </a:p>
          <a:p>
            <a:pPr marL="457200" indent="-457200" algn="just">
              <a:buAutoNum type="arabicPeriod"/>
            </a:pPr>
            <a:r>
              <a:rPr lang="en-IN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457200" indent="-457200" algn="just">
              <a:buAutoNum type="arabicPeriod"/>
            </a:pPr>
            <a:endParaRPr lang="en-IN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IN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</a:p>
          <a:p>
            <a:pPr marL="457200" indent="-457200" algn="just">
              <a:buAutoNum type="arabicPeriod"/>
            </a:pPr>
            <a:endParaRPr lang="en-IN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IN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GB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319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B6EF4-CB40-B887-2707-952628C8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C5BA07B-D058-F89F-D8BB-BC1AC457616C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F5A36-EEAD-765C-FEA7-B60C668BD2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6A75BF8A-578C-4850-BD03-E05ECD04CFBC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8F565-4DDA-0A7E-86F1-94803571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6DF81-2DF8-EA94-FF20-13B81A70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9FCF5-A1EF-E262-EA4E-89054F88B41E}"/>
              </a:ext>
            </a:extLst>
          </p:cNvPr>
          <p:cNvSpPr txBox="1"/>
          <p:nvPr/>
        </p:nvSpPr>
        <p:spPr>
          <a:xfrm>
            <a:off x="323528" y="906600"/>
            <a:ext cx="115731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endParaRPr lang="en-US" sz="1500" b="0" dirty="0"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IN" sz="15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342900" indent="-342900">
              <a:buFontTx/>
              <a:buAutoNum type="arabicPeriod"/>
            </a:pPr>
            <a:r>
              <a:rPr lang="en-IN" sz="1500" dirty="0">
                <a:solidFill>
                  <a:srgbClr val="22222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…</a:t>
            </a:r>
            <a:endParaRPr lang="en-US" sz="15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36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636A54-E7A7-4158-81D8-2F9FE8B32E71}"/>
              </a:ext>
            </a:extLst>
          </p:cNvPr>
          <p:cNvSpPr txBox="1"/>
          <p:nvPr/>
        </p:nvSpPr>
        <p:spPr>
          <a:xfrm>
            <a:off x="0" y="3022919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4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08675-6CCB-DC03-3864-FE366FA5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E927222B-51DC-43D5-B2D6-AACB6DDC6A14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87927-5B4D-891F-26D2-18DF8CC5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643D-511D-108B-1B54-2C527A30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1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C713-BF15-C2AA-A5CD-719A41BCD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CDFF50-1596-D324-B59C-149341C80B23}"/>
              </a:ext>
            </a:extLst>
          </p:cNvPr>
          <p:cNvSpPr txBox="1"/>
          <p:nvPr/>
        </p:nvSpPr>
        <p:spPr>
          <a:xfrm>
            <a:off x="38206" y="257027"/>
            <a:ext cx="12192000" cy="71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Tx/>
              <a:buNone/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45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01. Introduction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68CDA-DB97-BF0A-9C44-D0E895C4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76285176-572A-4BAE-BC8B-4BF63842D441}" type="datetime2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Saturday, July 19, 2025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C867B-E6A0-EE34-1D37-84C4C9562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Ph.D. Viva Voce Presentation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624EB6-34EE-5975-20D9-89AF8928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C0306-14FD-DF66-552D-A2F4ADE37FAA}"/>
              </a:ext>
            </a:extLst>
          </p:cNvPr>
          <p:cNvSpPr txBox="1"/>
          <p:nvPr/>
        </p:nvSpPr>
        <p:spPr>
          <a:xfrm>
            <a:off x="355600" y="1017500"/>
            <a:ext cx="11573197" cy="114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AI-based weeding is a </a:t>
            </a: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sustainable alternative to manual methods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Weed infestation leads to </a:t>
            </a: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reduced crop yields and increased labor costs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ADFB7C53-A670-4F0A-C0A7-575384290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39" y="5662982"/>
            <a:ext cx="59859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lang="en-US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1.1.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Presence of crops and w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eeds in Sorghum field - Research experimental area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0E073-FF9E-C58B-CB9D-1B51F206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644544"/>
            <a:ext cx="5178425" cy="2850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6D940C-B734-9CDA-02CC-5EAF46EC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48" y="2644544"/>
            <a:ext cx="5040201" cy="283496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DFB7C53-A670-4F0A-C0A7-575384290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817" y="5766292"/>
            <a:ext cx="30294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lang="en-US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1.2.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Crop yield loss [1]</a:t>
            </a:r>
          </a:p>
        </p:txBody>
      </p:sp>
    </p:spTree>
    <p:extLst>
      <p:ext uri="{BB962C8B-B14F-4D97-AF65-F5344CB8AC3E}">
        <p14:creationId xmlns:p14="http://schemas.microsoft.com/office/powerpoint/2010/main" val="289892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8E455-044F-7150-62F2-470F34AC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30AA44-EE6C-442D-CE7B-C3FC66912A22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02.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A8BEF-BED8-B540-7FD8-EE663EE4445A}"/>
              </a:ext>
            </a:extLst>
          </p:cNvPr>
          <p:cNvSpPr txBox="1"/>
          <p:nvPr/>
        </p:nvSpPr>
        <p:spPr>
          <a:xfrm>
            <a:off x="323529" y="1111199"/>
            <a:ext cx="11332665" cy="52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r>
              <a:rPr lang="en-US" sz="24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AI for weed identification in Indian farms</a:t>
            </a:r>
            <a:r>
              <a:rPr lang="en-US" sz="24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400" b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</a:t>
            </a: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To create crop-weed image datasets from the Indian agricultural field for weed identification.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2: </a:t>
            </a:r>
            <a:r>
              <a:rPr lang="en-US" alt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To design a novel feature extraction technique for varying-sized Region-of-Interests in sorghum-weed image datasets.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3: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To design a feature pyramid network that generates rich semantic features for fine-grained object localization.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49709-B905-AF66-8F84-B93A1D47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0D5497E2-7B7B-4D8D-A214-9460C777B6FA}" type="datetime2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Saturday, July 19, 2025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5614C-E59D-820B-4DD2-F0FAEAC6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Ph.D. Viva Voce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5E073-B92B-CCB9-6A07-9788BC46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8B62D-945D-3C2D-6780-D7083A6B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4E1187F-4B28-A4B9-31FB-BA52F14DED01}"/>
              </a:ext>
            </a:extLst>
          </p:cNvPr>
          <p:cNvSpPr txBox="1">
            <a:spLocks/>
          </p:cNvSpPr>
          <p:nvPr/>
        </p:nvSpPr>
        <p:spPr>
          <a:xfrm>
            <a:off x="309401" y="2054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03. Proposed framework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FB826-42CF-C134-32CB-C66EA8DC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4366FE8F-0F7E-460B-8225-58B7CCF650DB}" type="datetime2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Saturday, July 19, 2025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68394-F34E-45F9-63B4-0EA9661A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Ph.D. Viva Voce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1B5761-9854-54F8-1DA7-C75C218E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5CDC6F-16C9-CC9A-C3D4-A12168F86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79" y="6135113"/>
            <a:ext cx="75380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3746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85800" algn="l"/>
                <a:tab pos="37465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Fig </a:t>
            </a:r>
            <a:r>
              <a:rPr lang="en-US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.1. </a:t>
            </a:r>
            <a:r>
              <a:rPr lang="en-US" altLang="en-US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Proposed framework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D7931-1DBB-B1B4-BAA8-CB500C27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41" y="829976"/>
            <a:ext cx="9431854" cy="53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5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1F431-3CB0-075D-F584-5A03EE59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63EF891C-433D-4000-BBE1-4CF93307B0DC}" type="datetime2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Saturday, July 19, 2025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F7EDA-04FD-E1BD-2A91-86848BB2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Ph.D. Viva Voce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1F840-75C4-AF94-4736-8CE4A865B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C56AFE-7CF8-A090-D38F-B9881B28FE22}"/>
              </a:ext>
            </a:extLst>
          </p:cNvPr>
          <p:cNvSpPr txBox="1">
            <a:spLocks/>
          </p:cNvSpPr>
          <p:nvPr/>
        </p:nvSpPr>
        <p:spPr>
          <a:xfrm>
            <a:off x="309401" y="2659559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1</a:t>
            </a:r>
          </a:p>
        </p:txBody>
      </p:sp>
    </p:spTree>
    <p:extLst>
      <p:ext uri="{BB962C8B-B14F-4D97-AF65-F5344CB8AC3E}">
        <p14:creationId xmlns:p14="http://schemas.microsoft.com/office/powerpoint/2010/main" val="52951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D02500F-2F69-4266-A6B6-E120D9E9D259}"/>
              </a:ext>
            </a:extLst>
          </p:cNvPr>
          <p:cNvSpPr txBox="1">
            <a:spLocks/>
          </p:cNvSpPr>
          <p:nvPr/>
        </p:nvSpPr>
        <p:spPr>
          <a:xfrm>
            <a:off x="323529" y="113122"/>
            <a:ext cx="11573197" cy="973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 Objective 1 : Sorghum-Weed dataset creation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CCFFB-F59D-CFDF-57CA-9578317A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22D019FC-07A7-4042-B298-D1D241896456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D6F72-0F5B-9A4D-44A5-9A58846F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D9383-4EEA-713B-9811-38382DD5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2" name="Content Placeholder 6">
            <a:extLst>
              <a:ext uri="{FF2B5EF4-FFF2-40B4-BE49-F238E27FC236}">
                <a16:creationId xmlns:a16="http://schemas.microsoft.com/office/drawing/2014/main" id="{CFC9D028-D603-7643-5197-EFF497528B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309297"/>
              </p:ext>
            </p:extLst>
          </p:nvPr>
        </p:nvGraphicFramePr>
        <p:xfrm>
          <a:off x="237803" y="1165274"/>
          <a:ext cx="11722423" cy="5294715"/>
        </p:xfrm>
        <a:graphic>
          <a:graphicData uri="http://schemas.openxmlformats.org/drawingml/2006/table">
            <a:tbl>
              <a:tblPr firstRow="1" firstCol="1" bandRow="1" bandCol="1">
                <a:tableStyleId>{F2DE63D5-997A-4646-A377-4702673A728D}</a:tableStyleId>
              </a:tblPr>
              <a:tblGrid>
                <a:gridCol w="319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7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87348455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7210">
                <a:tc>
                  <a:txBody>
                    <a:bodyPr/>
                    <a:lstStyle/>
                    <a:p>
                      <a:pPr algn="ctr"/>
                      <a:r>
                        <a:rPr lang="en-IN" sz="2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Geograp</a:t>
                      </a:r>
                      <a:r>
                        <a:rPr lang="en-IN" sz="2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Location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Species 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175">
                <a:tc>
                  <a:txBody>
                    <a:bodyPr/>
                    <a:lstStyle/>
                    <a:p>
                      <a:pPr algn="ctr"/>
                      <a:r>
                        <a:rPr lang="en-IN" sz="21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1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1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US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2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1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445761697"/>
                  </a:ext>
                </a:extLst>
              </a:tr>
              <a:tr h="43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1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3428161658"/>
                  </a:ext>
                </a:extLst>
              </a:tr>
              <a:tr h="7772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1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rtl="0"/>
                      <a:endParaRPr lang="en-US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548548642"/>
                  </a:ext>
                </a:extLst>
              </a:tr>
              <a:tr h="7772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21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970398991"/>
                  </a:ext>
                </a:extLst>
              </a:tr>
              <a:tr h="43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21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3143046239"/>
                  </a:ext>
                </a:extLst>
              </a:tr>
              <a:tr h="437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100" b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21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Open Sans" panose="020B0606030504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1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4097864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39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DC40C-EC36-D1EF-FAC1-E5273DA1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43DB4D-2F1A-0235-2E44-6D21E922E42F}"/>
              </a:ext>
            </a:extLst>
          </p:cNvPr>
          <p:cNvSpPr txBox="1"/>
          <p:nvPr/>
        </p:nvSpPr>
        <p:spPr>
          <a:xfrm>
            <a:off x="323529" y="1232563"/>
            <a:ext cx="11573197" cy="335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Problem statement - 01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	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There is no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publicly available crop-weed research dataset from Indian    	agricultural fields </a:t>
            </a:r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Objective - 01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	To create crop-weed image datasets from the Indian agricultural field for weed 	identification.</a:t>
            </a:r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ADFCB-529C-EB2C-E907-A78C3D06D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51A67B0F-342D-4E75-BF4F-A9BF5C614A9C}" type="datetime2">
              <a:rPr lang="en-US" smtClean="0"/>
              <a:t>Saturday, July 19,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824BB-ACC0-AA2D-7042-D0669FB0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Ph.D. Viva Voce Presentation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C7E78-67D4-2DF2-D000-12E7355F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CF3A6C6-3D24-F9D0-9C45-CF5FE80283BC}"/>
              </a:ext>
            </a:extLst>
          </p:cNvPr>
          <p:cNvSpPr txBox="1">
            <a:spLocks/>
          </p:cNvSpPr>
          <p:nvPr/>
        </p:nvSpPr>
        <p:spPr>
          <a:xfrm>
            <a:off x="323529" y="316912"/>
            <a:ext cx="11573197" cy="769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04. Objective 1 : Sorghum-Weed dataset creation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878CD-3442-B42A-ABBE-12692DE2A8F0}"/>
              </a:ext>
            </a:extLst>
          </p:cNvPr>
          <p:cNvSpPr txBox="1"/>
          <p:nvPr/>
        </p:nvSpPr>
        <p:spPr>
          <a:xfrm>
            <a:off x="186228" y="5215472"/>
            <a:ext cx="11847798" cy="1323439"/>
          </a:xfrm>
          <a:prstGeom prst="rect">
            <a:avLst/>
          </a:prstGeom>
          <a:solidFill>
            <a:srgbClr val="E5EBF7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GB" sz="1600" i="1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Published an article entitled “</a:t>
            </a:r>
            <a:r>
              <a:rPr lang="en-GB" sz="1600" i="1" dirty="0" err="1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SorghumWeedDataset_Classification</a:t>
            </a:r>
            <a:r>
              <a:rPr lang="en-GB" sz="1600" i="1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And </a:t>
            </a:r>
            <a:r>
              <a:rPr lang="en-GB" sz="1600" i="1" dirty="0" err="1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SorghumWeedDataset_Segmentation</a:t>
            </a:r>
            <a:r>
              <a:rPr lang="en-GB" sz="1600" i="1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Datasets For Classification, Detection, and Segmentation In Deep Learning” in a SCI indexed Elsevier journal “Data in Brief” on 09.12.2023 with </a:t>
            </a:r>
            <a:r>
              <a:rPr lang="en-GB" sz="1600" i="1" dirty="0" err="1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ImpactFactor</a:t>
            </a:r>
            <a:r>
              <a:rPr lang="en-GB" sz="1600" i="1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1.2 and </a:t>
            </a:r>
            <a:r>
              <a:rPr lang="en-GB" sz="1600" i="1" dirty="0" err="1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CiteScore</a:t>
            </a:r>
            <a:r>
              <a:rPr lang="en-GB" sz="1600" i="1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2.6.  </a:t>
            </a:r>
            <a:r>
              <a:rPr lang="en-GB" sz="16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hlinkClick r:id="rId3"/>
              </a:rPr>
              <a:t>https://doi.org/10.1016/j.dib.2023.109935</a:t>
            </a:r>
            <a:endParaRPr lang="en-GB" sz="1600" i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IN" sz="16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Michael, Justina; M, </a:t>
            </a:r>
            <a:r>
              <a:rPr lang="en-IN" sz="1600" i="1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Thenmozhi</a:t>
            </a:r>
            <a:r>
              <a:rPr lang="en-IN" sz="16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(2023), “</a:t>
            </a:r>
            <a:r>
              <a:rPr lang="en-IN" sz="1600" i="1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SorghumWeedDataset_Classification</a:t>
            </a:r>
            <a:r>
              <a:rPr lang="en-IN" sz="16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”, Mendeley Data, V1, </a:t>
            </a:r>
            <a:r>
              <a:rPr lang="en-IN" sz="1600" i="1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doi</a:t>
            </a:r>
            <a:r>
              <a:rPr lang="en-IN" sz="16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 10.17632/4gkcyxjyss.1 </a:t>
            </a:r>
            <a:endParaRPr lang="en-US" sz="1600" i="1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IN" sz="16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Michael, Justina; M, </a:t>
            </a:r>
            <a:r>
              <a:rPr lang="en-IN" sz="1600" i="1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Thenmozhi</a:t>
            </a:r>
            <a:r>
              <a:rPr lang="en-IN" sz="16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(2023), “</a:t>
            </a:r>
            <a:r>
              <a:rPr lang="en-IN" sz="1600" i="1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SorghumWeedDataset_Segmentation</a:t>
            </a:r>
            <a:r>
              <a:rPr lang="en-IN" sz="16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”, Mendeley Data, V1, </a:t>
            </a:r>
            <a:r>
              <a:rPr lang="en-IN" sz="1600" i="1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doi</a:t>
            </a:r>
            <a:r>
              <a:rPr lang="en-IN" sz="1600" i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: 10.17632/y9bmtf4xmr.1</a:t>
            </a:r>
          </a:p>
        </p:txBody>
      </p:sp>
    </p:spTree>
    <p:extLst>
      <p:ext uri="{BB962C8B-B14F-4D97-AF65-F5344CB8AC3E}">
        <p14:creationId xmlns:p14="http://schemas.microsoft.com/office/powerpoint/2010/main" val="2458187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17147</TotalTime>
  <Words>1747</Words>
  <Application>Microsoft Office PowerPoint</Application>
  <PresentationFormat>Widescreen</PresentationFormat>
  <Paragraphs>383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Open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Justina Michael</dc:creator>
  <cp:lastModifiedBy>Justina Michael</cp:lastModifiedBy>
  <cp:revision>169</cp:revision>
  <dcterms:created xsi:type="dcterms:W3CDTF">2024-11-15T04:05:50Z</dcterms:created>
  <dcterms:modified xsi:type="dcterms:W3CDTF">2025-07-18T23:26:56Z</dcterms:modified>
</cp:coreProperties>
</file>